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93" r:id="rId3"/>
    <p:sldId id="474" r:id="rId4"/>
    <p:sldId id="259" r:id="rId5"/>
    <p:sldId id="261" r:id="rId6"/>
    <p:sldId id="400" r:id="rId7"/>
    <p:sldId id="414" r:id="rId8"/>
    <p:sldId id="377" r:id="rId9"/>
    <p:sldId id="378" r:id="rId10"/>
    <p:sldId id="379" r:id="rId11"/>
    <p:sldId id="399" r:id="rId12"/>
    <p:sldId id="338" r:id="rId13"/>
    <p:sldId id="268" r:id="rId14"/>
    <p:sldId id="465" r:id="rId15"/>
    <p:sldId id="472" r:id="rId16"/>
    <p:sldId id="456" r:id="rId17"/>
    <p:sldId id="403" r:id="rId18"/>
    <p:sldId id="461" r:id="rId19"/>
    <p:sldId id="449" r:id="rId20"/>
    <p:sldId id="264" r:id="rId21"/>
    <p:sldId id="265" r:id="rId22"/>
    <p:sldId id="295" r:id="rId23"/>
    <p:sldId id="384" r:id="rId24"/>
    <p:sldId id="473"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50"/>
    <p:restoredTop sz="84218"/>
  </p:normalViewPr>
  <p:slideViewPr>
    <p:cSldViewPr snapToGrid="0" snapToObjects="1">
      <p:cViewPr varScale="1">
        <p:scale>
          <a:sx n="107" d="100"/>
          <a:sy n="107" d="100"/>
        </p:scale>
        <p:origin x="18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93A6-CBF5-F949-B3D8-78107D37263C}" type="datetimeFigureOut">
              <a:rPr lang="en-US" smtClean="0"/>
              <a:t>4/7/20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5CE82-12CE-1C44-9652-B32CE8720BD6}" type="slidenum">
              <a:rPr lang="en-US" smtClean="0"/>
              <a:t>‹#›</a:t>
            </a:fld>
            <a:endParaRPr lang="en-US"/>
          </a:p>
        </p:txBody>
      </p:sp>
    </p:spTree>
    <p:extLst>
      <p:ext uri="{BB962C8B-B14F-4D97-AF65-F5344CB8AC3E}">
        <p14:creationId xmlns:p14="http://schemas.microsoft.com/office/powerpoint/2010/main" val="73729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dmccreary/a-taxonomy-of-graph-use-cases-2ba34618cf7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2</a:t>
            </a:fld>
            <a:endParaRPr lang="en-US" dirty="0"/>
          </a:p>
        </p:txBody>
      </p:sp>
    </p:spTree>
    <p:extLst>
      <p:ext uri="{BB962C8B-B14F-4D97-AF65-F5344CB8AC3E}">
        <p14:creationId xmlns:p14="http://schemas.microsoft.com/office/powerpoint/2010/main" val="187883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https://medium.com/@dmccreary/a-taxonomy-of-graph-use-cases-2ba34618cf78</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188091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25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UMLS – Unified Medical Language System</a:t>
            </a:r>
          </a:p>
        </p:txBody>
      </p:sp>
      <p:sp>
        <p:nvSpPr>
          <p:cNvPr id="4" name="Slide Number Placeholder 3"/>
          <p:cNvSpPr>
            <a:spLocks noGrp="1"/>
          </p:cNvSpPr>
          <p:nvPr>
            <p:ph type="sldNum" sz="quarter" idx="5"/>
          </p:nvPr>
        </p:nvSpPr>
        <p:spPr/>
        <p:txBody>
          <a:bodyPr/>
          <a:lstStyle/>
          <a:p>
            <a:fld id="{B755CE82-12CE-1C44-9652-B32CE8720BD6}" type="slidenum">
              <a:rPr lang="en-US" smtClean="0"/>
              <a:t>22</a:t>
            </a:fld>
            <a:endParaRPr lang="en-US"/>
          </a:p>
        </p:txBody>
      </p:sp>
    </p:spTree>
    <p:extLst>
      <p:ext uri="{BB962C8B-B14F-4D97-AF65-F5344CB8AC3E}">
        <p14:creationId xmlns:p14="http://schemas.microsoft.com/office/powerpoint/2010/main" val="287550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144760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a:t>
            </a:r>
            <a:r>
              <a:rPr lang="en-US" baseline="0" dirty="0"/>
              <a:t> main database architecture patterns.  Graph is just one of these six </a:t>
            </a:r>
            <a:r>
              <a:rPr lang="mr-IN" baseline="0" dirty="0"/>
              <a:t>–</a:t>
            </a:r>
            <a:r>
              <a:rPr lang="en-US" baseline="0" dirty="0"/>
              <a:t> but closely related to documents.</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6585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talking a bit about what a graph database is, and why they have advantages over some of the more familiar relational databases.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we talk about relation databases, we’re talking about storing information in a tabular form.  Technically, this is called a row store because they are highly optimized for storing uniform rows of data.  By uniform we mean that every row has the same set of properties with the same datatypes for each of these properties.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want to connect that information to another type, such as, office locations, we have to a) hope that connection pathway exists, and b) use JOINs to link them together.  As we start to ask more complex questions from our data, and in turn, require more joins, it can become expensive, slow, and operationally complex.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Graphs, on the other hand, take a radically different approach.  Instead of rows and columns and tables, information is represented simply as “things” and “relationships”.  Things on the graph can, and should be, of a variety of types, e.g. Employee, Location, etc., and the relationships tell us how these things are connected to each 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 only do graphs allow us to model our information in a way that better resembles the natural world, but the ability to connect different kinds of information in a graph can be anywhere from 1000 to 1M times faster; drastically reducing the barrier to entry on our complex business questions.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B755CE82-12CE-1C44-9652-B32CE8720BD6}" type="slidenum">
              <a:rPr lang="en-US" smtClean="0"/>
              <a:t>6</a:t>
            </a:fld>
            <a:endParaRPr lang="en-US"/>
          </a:p>
        </p:txBody>
      </p:sp>
    </p:spTree>
    <p:extLst>
      <p:ext uri="{BB962C8B-B14F-4D97-AF65-F5344CB8AC3E}">
        <p14:creationId xmlns:p14="http://schemas.microsoft.com/office/powerpoint/2010/main" val="16757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258856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346109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7282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11</a:t>
            </a:fld>
            <a:endParaRPr lang="en-US"/>
          </a:p>
        </p:txBody>
      </p:sp>
    </p:spTree>
    <p:extLst>
      <p:ext uri="{BB962C8B-B14F-4D97-AF65-F5344CB8AC3E}">
        <p14:creationId xmlns:p14="http://schemas.microsoft.com/office/powerpoint/2010/main" val="29711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Knowledge Triangle or sometimes the DIKW Pyramid.  It is a triangle with Data at the bottom, Information at one level up, connected Knowledge (in the form of a graph) at the third level and Wisdom at the top.</a:t>
            </a:r>
          </a:p>
          <a:p>
            <a:endParaRPr lang="en-US" dirty="0"/>
          </a:p>
          <a:p>
            <a:r>
              <a:rPr lang="en-US" dirty="0"/>
              <a:t>In most systems, </a:t>
            </a:r>
            <a:r>
              <a:rPr lang="en-US" b="1" dirty="0"/>
              <a:t>Data</a:t>
            </a:r>
            <a:r>
              <a:rPr lang="en-US" dirty="0"/>
              <a:t> comes from external sources the form if low-level binary and numeric codes.  For example this might be a table-by-table dump from a RDBMS system into a set of CSV files.  However, the metadata that describes these codes is often not transmitted with the data.  So it is difficult to figure out what the codes mean.  At the Data level it is expensive and time consuming to find the meaning of data.  We call this semantically poor data.</a:t>
            </a:r>
          </a:p>
          <a:p>
            <a:endParaRPr lang="en-US" dirty="0"/>
          </a:p>
          <a:p>
            <a:r>
              <a:rPr lang="en-US" dirty="0"/>
              <a:t>Some information might be stored at a higher level – we call this the </a:t>
            </a:r>
            <a:r>
              <a:rPr lang="en-US" b="1" dirty="0"/>
              <a:t>Information</a:t>
            </a:r>
            <a:r>
              <a:rPr lang="en-US" dirty="0"/>
              <a:t> level.  At this level we clearly identify the nouns in the data.  We find the people, places and things.  But these things may not be connected together.</a:t>
            </a:r>
          </a:p>
          <a:p>
            <a:r>
              <a:rPr lang="en-US" dirty="0"/>
              <a:t>JSON and XML files are good choices to transmit information because they send labels with the data. </a:t>
            </a:r>
          </a:p>
          <a:p>
            <a:endParaRPr lang="en-US" dirty="0"/>
          </a:p>
          <a:p>
            <a:r>
              <a:rPr lang="en-US" dirty="0"/>
              <a:t>The next higher level is the </a:t>
            </a:r>
            <a:r>
              <a:rPr lang="en-US" b="1" dirty="0"/>
              <a:t>Knowledge</a:t>
            </a:r>
            <a:r>
              <a:rPr lang="en-US" dirty="0"/>
              <a:t> level.  Knowledge is Information that is put in the right context – it is connected to other concepts.  The Knowledge level allows us to focus on large patterns that stretch across multiple domains.  We can move between Providers, Claims, Services and Members by doing queries over our graph.</a:t>
            </a:r>
          </a:p>
          <a:p>
            <a:endParaRPr lang="en-US" dirty="0"/>
          </a:p>
          <a:p>
            <a:r>
              <a:rPr lang="en-US" dirty="0"/>
              <a:t>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40597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how you use brain metaphors.  The brain has a much different architecture than an enterprise knowledge graph.  The degree of a EKG is typically around 10, not 10,000.  Relationships in the brain are active and both enrich and suppress signals between neurons.</a:t>
            </a:r>
          </a:p>
        </p:txBody>
      </p:sp>
      <p:sp>
        <p:nvSpPr>
          <p:cNvPr id="4" name="Slide Number Placeholder 3"/>
          <p:cNvSpPr>
            <a:spLocks noGrp="1"/>
          </p:cNvSpPr>
          <p:nvPr>
            <p:ph type="sldNum" sz="quarter" idx="5"/>
          </p:nvPr>
        </p:nvSpPr>
        <p:spPr/>
        <p:txBody>
          <a:bodyPr/>
          <a:lstStyle/>
          <a:p>
            <a:fld id="{71B1AA27-3892-4360-B986-D6B124C223BF}" type="slidenum">
              <a:rPr lang="en-US" smtClean="0"/>
              <a:t>14</a:t>
            </a:fld>
            <a:endParaRPr lang="en-US"/>
          </a:p>
        </p:txBody>
      </p:sp>
    </p:spTree>
    <p:extLst>
      <p:ext uri="{BB962C8B-B14F-4D97-AF65-F5344CB8AC3E}">
        <p14:creationId xmlns:p14="http://schemas.microsoft.com/office/powerpoint/2010/main" val="121421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1437" name="Straight Connector 1436">
            <a:extLst>
              <a:ext uri="{FF2B5EF4-FFF2-40B4-BE49-F238E27FC236}">
                <a16:creationId xmlns:a16="http://schemas.microsoft.com/office/drawing/2014/main" id="{3627CAE9-0203-E34B-9BBE-929DFC604DDE}"/>
              </a:ext>
            </a:extLst>
          </p:cNvPr>
          <p:cNvCxnSpPr>
            <a:cxnSpLocks/>
            <a:stCxn id="150" idx="0"/>
            <a:endCxn id="25" idx="4"/>
          </p:cNvCxnSpPr>
          <p:nvPr userDrawn="1"/>
        </p:nvCxnSpPr>
        <p:spPr>
          <a:xfrm flipH="1" flipV="1">
            <a:off x="2979637" y="4765617"/>
            <a:ext cx="274638" cy="84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23" name="Group 1422">
            <a:extLst>
              <a:ext uri="{FF2B5EF4-FFF2-40B4-BE49-F238E27FC236}">
                <a16:creationId xmlns:a16="http://schemas.microsoft.com/office/drawing/2014/main" id="{20731DB1-AB72-4944-BD7B-28FA367B9F4A}"/>
              </a:ext>
            </a:extLst>
          </p:cNvPr>
          <p:cNvGrpSpPr/>
          <p:nvPr userDrawn="1"/>
        </p:nvGrpSpPr>
        <p:grpSpPr>
          <a:xfrm>
            <a:off x="407064" y="141230"/>
            <a:ext cx="11570011" cy="6450012"/>
            <a:chOff x="414238" y="160185"/>
            <a:chExt cx="11570011" cy="6450012"/>
          </a:xfrm>
        </p:grpSpPr>
        <p:sp>
          <p:nvSpPr>
            <p:cNvPr id="7" name="Oval 6"/>
            <p:cNvSpPr/>
            <p:nvPr userDrawn="1"/>
          </p:nvSpPr>
          <p:spPr>
            <a:xfrm>
              <a:off x="4910861" y="1796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p:cNvSpPr/>
            <p:nvPr userDrawn="1"/>
          </p:nvSpPr>
          <p:spPr>
            <a:xfrm>
              <a:off x="4072661" y="2482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p:cNvSpPr/>
            <p:nvPr userDrawn="1"/>
          </p:nvSpPr>
          <p:spPr>
            <a:xfrm>
              <a:off x="4987061" y="26350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Oval 9"/>
            <p:cNvSpPr/>
            <p:nvPr userDrawn="1"/>
          </p:nvSpPr>
          <p:spPr>
            <a:xfrm>
              <a:off x="3386861" y="2101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p:cNvSpPr/>
            <p:nvPr userDrawn="1"/>
          </p:nvSpPr>
          <p:spPr>
            <a:xfrm>
              <a:off x="4225061" y="31684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p:cNvSpPr/>
            <p:nvPr userDrawn="1"/>
          </p:nvSpPr>
          <p:spPr>
            <a:xfrm>
              <a:off x="3158261" y="28636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p:cNvSpPr/>
            <p:nvPr userDrawn="1"/>
          </p:nvSpPr>
          <p:spPr>
            <a:xfrm>
              <a:off x="5520461" y="3162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 name="Straight Connector 13"/>
            <p:cNvCxnSpPr>
              <a:stCxn id="12" idx="5"/>
              <a:endCxn id="10" idx="1"/>
            </p:cNvCxnSpPr>
            <p:nvPr userDrawn="1"/>
          </p:nvCxnSpPr>
          <p:spPr>
            <a:xfrm>
              <a:off x="3517036" y="22318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6"/>
              <a:endCxn id="10" idx="3"/>
            </p:cNvCxnSpPr>
            <p:nvPr userDrawn="1"/>
          </p:nvCxnSpPr>
          <p:spPr>
            <a:xfrm flipV="1">
              <a:off x="3310661" y="26128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a:endCxn id="9" idx="3"/>
            </p:cNvCxnSpPr>
            <p:nvPr userDrawn="1"/>
          </p:nvCxnSpPr>
          <p:spPr>
            <a:xfrm flipV="1">
              <a:off x="4202836" y="192707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4"/>
              <a:endCxn id="13" idx="0"/>
            </p:cNvCxnSpPr>
            <p:nvPr userDrawn="1"/>
          </p:nvCxnSpPr>
          <p:spPr>
            <a:xfrm>
              <a:off x="4148861" y="26350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6"/>
              <a:endCxn id="11" idx="2"/>
            </p:cNvCxnSpPr>
            <p:nvPr userDrawn="1"/>
          </p:nvCxnSpPr>
          <p:spPr>
            <a:xfrm>
              <a:off x="4225061" y="255889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1" idx="5"/>
            </p:cNvCxnSpPr>
            <p:nvPr userDrawn="1"/>
          </p:nvCxnSpPr>
          <p:spPr>
            <a:xfrm flipH="1" flipV="1">
              <a:off x="5117236" y="27652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2"/>
              <a:endCxn id="13" idx="6"/>
            </p:cNvCxnSpPr>
            <p:nvPr userDrawn="1"/>
          </p:nvCxnSpPr>
          <p:spPr>
            <a:xfrm flipH="1">
              <a:off x="4377461" y="323834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userDrawn="1"/>
          </p:nvSpPr>
          <p:spPr>
            <a:xfrm>
              <a:off x="3596411" y="32605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2758211" y="3946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3672611" y="40987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2072411" y="3565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userDrawn="1"/>
          </p:nvSpPr>
          <p:spPr>
            <a:xfrm>
              <a:off x="2910611" y="46321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p:cNvSpPr/>
            <p:nvPr userDrawn="1"/>
          </p:nvSpPr>
          <p:spPr>
            <a:xfrm>
              <a:off x="1843811" y="43273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p:cNvSpPr/>
            <p:nvPr userDrawn="1"/>
          </p:nvSpPr>
          <p:spPr>
            <a:xfrm>
              <a:off x="42060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 name="Straight Connector 27"/>
            <p:cNvCxnSpPr>
              <a:stCxn id="41" idx="5"/>
              <a:endCxn id="39" idx="1"/>
            </p:cNvCxnSpPr>
            <p:nvPr userDrawn="1"/>
          </p:nvCxnSpPr>
          <p:spPr>
            <a:xfrm>
              <a:off x="2202586" y="369554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3" idx="6"/>
              <a:endCxn id="39" idx="3"/>
            </p:cNvCxnSpPr>
            <p:nvPr userDrawn="1"/>
          </p:nvCxnSpPr>
          <p:spPr>
            <a:xfrm flipV="1">
              <a:off x="1996211" y="407654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7"/>
              <a:endCxn id="38" idx="3"/>
            </p:cNvCxnSpPr>
            <p:nvPr userDrawn="1"/>
          </p:nvCxnSpPr>
          <p:spPr>
            <a:xfrm flipV="1">
              <a:off x="2888386" y="339074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9" idx="4"/>
              <a:endCxn id="42" idx="0"/>
            </p:cNvCxnSpPr>
            <p:nvPr userDrawn="1"/>
          </p:nvCxnSpPr>
          <p:spPr>
            <a:xfrm>
              <a:off x="2834411" y="409877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6"/>
              <a:endCxn id="40" idx="2"/>
            </p:cNvCxnSpPr>
            <p:nvPr userDrawn="1"/>
          </p:nvCxnSpPr>
          <p:spPr>
            <a:xfrm>
              <a:off x="2910611" y="402257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4" idx="1"/>
              <a:endCxn id="40" idx="5"/>
            </p:cNvCxnSpPr>
            <p:nvPr userDrawn="1"/>
          </p:nvCxnSpPr>
          <p:spPr>
            <a:xfrm flipH="1" flipV="1">
              <a:off x="3802786" y="422894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4" idx="2"/>
              <a:endCxn id="42" idx="6"/>
            </p:cNvCxnSpPr>
            <p:nvPr userDrawn="1"/>
          </p:nvCxnSpPr>
          <p:spPr>
            <a:xfrm flipH="1">
              <a:off x="3063011" y="470202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6"/>
              <a:endCxn id="13" idx="2"/>
            </p:cNvCxnSpPr>
            <p:nvPr userDrawn="1"/>
          </p:nvCxnSpPr>
          <p:spPr>
            <a:xfrm flipV="1">
              <a:off x="3748811" y="324469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8" idx="7"/>
              <a:endCxn id="13" idx="3"/>
            </p:cNvCxnSpPr>
            <p:nvPr userDrawn="1"/>
          </p:nvCxnSpPr>
          <p:spPr>
            <a:xfrm flipV="1">
              <a:off x="3802786" y="329867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8" idx="6"/>
              <a:endCxn id="59" idx="2"/>
            </p:cNvCxnSpPr>
            <p:nvPr userDrawn="1"/>
          </p:nvCxnSpPr>
          <p:spPr>
            <a:xfrm>
              <a:off x="3825011" y="417497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4564786" y="42591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userDrawn="1"/>
          </p:nvSpPr>
          <p:spPr>
            <a:xfrm>
              <a:off x="7901711" y="18667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p:cNvSpPr/>
            <p:nvPr userDrawn="1"/>
          </p:nvSpPr>
          <p:spPr>
            <a:xfrm>
              <a:off x="7063511" y="2552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p:cNvSpPr/>
            <p:nvPr userDrawn="1"/>
          </p:nvSpPr>
          <p:spPr>
            <a:xfrm>
              <a:off x="7977911" y="27049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userDrawn="1"/>
          </p:nvSpPr>
          <p:spPr>
            <a:xfrm>
              <a:off x="6377711" y="2171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p:cNvSpPr/>
            <p:nvPr userDrawn="1"/>
          </p:nvSpPr>
          <p:spPr>
            <a:xfrm>
              <a:off x="7215911" y="32383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p:cNvSpPr/>
            <p:nvPr userDrawn="1"/>
          </p:nvSpPr>
          <p:spPr>
            <a:xfrm>
              <a:off x="6149111" y="29335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p:cNvSpPr/>
            <p:nvPr userDrawn="1"/>
          </p:nvSpPr>
          <p:spPr>
            <a:xfrm>
              <a:off x="8511311" y="323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6" name="Straight Connector 45"/>
            <p:cNvCxnSpPr>
              <a:stCxn id="66" idx="5"/>
              <a:endCxn id="64" idx="1"/>
            </p:cNvCxnSpPr>
            <p:nvPr userDrawn="1"/>
          </p:nvCxnSpPr>
          <p:spPr>
            <a:xfrm>
              <a:off x="6507886" y="23017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8" idx="6"/>
              <a:endCxn id="64" idx="3"/>
            </p:cNvCxnSpPr>
            <p:nvPr userDrawn="1"/>
          </p:nvCxnSpPr>
          <p:spPr>
            <a:xfrm flipV="1">
              <a:off x="6301511" y="268272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4" idx="7"/>
              <a:endCxn id="63" idx="3"/>
            </p:cNvCxnSpPr>
            <p:nvPr userDrawn="1"/>
          </p:nvCxnSpPr>
          <p:spPr>
            <a:xfrm flipV="1">
              <a:off x="7193686" y="199692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4" idx="4"/>
              <a:endCxn id="67" idx="0"/>
            </p:cNvCxnSpPr>
            <p:nvPr userDrawn="1"/>
          </p:nvCxnSpPr>
          <p:spPr>
            <a:xfrm>
              <a:off x="7139711" y="27049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4" idx="6"/>
              <a:endCxn id="65" idx="2"/>
            </p:cNvCxnSpPr>
            <p:nvPr userDrawn="1"/>
          </p:nvCxnSpPr>
          <p:spPr>
            <a:xfrm>
              <a:off x="7215911" y="262874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9" idx="1"/>
              <a:endCxn id="65" idx="5"/>
            </p:cNvCxnSpPr>
            <p:nvPr userDrawn="1"/>
          </p:nvCxnSpPr>
          <p:spPr>
            <a:xfrm flipH="1" flipV="1">
              <a:off x="8108086" y="283512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9" idx="2"/>
              <a:endCxn id="67" idx="6"/>
            </p:cNvCxnSpPr>
            <p:nvPr userDrawn="1"/>
          </p:nvCxnSpPr>
          <p:spPr>
            <a:xfrm flipH="1">
              <a:off x="7368311" y="330819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userDrawn="1"/>
          </p:nvSpPr>
          <p:spPr>
            <a:xfrm>
              <a:off x="6587261" y="3330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p:cNvSpPr/>
            <p:nvPr userDrawn="1"/>
          </p:nvSpPr>
          <p:spPr>
            <a:xfrm>
              <a:off x="5749061" y="4016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p:cNvSpPr/>
            <p:nvPr userDrawn="1"/>
          </p:nvSpPr>
          <p:spPr>
            <a:xfrm>
              <a:off x="6663461" y="4168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p:cNvSpPr/>
            <p:nvPr userDrawn="1"/>
          </p:nvSpPr>
          <p:spPr>
            <a:xfrm>
              <a:off x="5063261" y="363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p:cNvSpPr/>
            <p:nvPr userDrawn="1"/>
          </p:nvSpPr>
          <p:spPr>
            <a:xfrm>
              <a:off x="6115430" y="44797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p:cNvSpPr/>
            <p:nvPr userDrawn="1"/>
          </p:nvSpPr>
          <p:spPr>
            <a:xfrm>
              <a:off x="4993411" y="45496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Oval 58"/>
            <p:cNvSpPr/>
            <p:nvPr userDrawn="1"/>
          </p:nvSpPr>
          <p:spPr>
            <a:xfrm>
              <a:off x="7196861" y="4695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0" name="Straight Connector 59"/>
            <p:cNvCxnSpPr/>
            <p:nvPr userDrawn="1"/>
          </p:nvCxnSpPr>
          <p:spPr>
            <a:xfrm>
              <a:off x="5193436" y="3765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0" idx="7"/>
              <a:endCxn id="76" idx="2"/>
            </p:cNvCxnSpPr>
            <p:nvPr userDrawn="1"/>
          </p:nvCxnSpPr>
          <p:spPr>
            <a:xfrm flipV="1">
              <a:off x="5123493" y="4092422"/>
              <a:ext cx="625568" cy="479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2" idx="3"/>
            </p:cNvCxnSpPr>
            <p:nvPr userDrawn="1"/>
          </p:nvCxnSpPr>
          <p:spPr>
            <a:xfrm flipV="1">
              <a:off x="5879236" y="3460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6" idx="5"/>
              <a:endCxn id="79" idx="1"/>
            </p:cNvCxnSpPr>
            <p:nvPr userDrawn="1"/>
          </p:nvCxnSpPr>
          <p:spPr>
            <a:xfrm>
              <a:off x="5879143" y="4146304"/>
              <a:ext cx="258605" cy="3557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5901461" y="4092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flipV="1">
              <a:off x="6793636" y="4298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9" idx="5"/>
            </p:cNvCxnSpPr>
            <p:nvPr userDrawn="1"/>
          </p:nvCxnSpPr>
          <p:spPr>
            <a:xfrm flipH="1" flipV="1">
              <a:off x="6245512" y="4609854"/>
              <a:ext cx="951350" cy="162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0" idx="6"/>
              <a:endCxn id="67" idx="2"/>
            </p:cNvCxnSpPr>
            <p:nvPr userDrawn="1"/>
          </p:nvCxnSpPr>
          <p:spPr>
            <a:xfrm flipV="1">
              <a:off x="6739661" y="331454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92" idx="7"/>
              <a:endCxn id="67" idx="3"/>
            </p:cNvCxnSpPr>
            <p:nvPr userDrawn="1"/>
          </p:nvCxnSpPr>
          <p:spPr>
            <a:xfrm flipV="1">
              <a:off x="6793636" y="336852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92" idx="6"/>
            </p:cNvCxnSpPr>
            <p:nvPr userDrawn="1"/>
          </p:nvCxnSpPr>
          <p:spPr>
            <a:xfrm>
              <a:off x="6815861" y="424482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userDrawn="1"/>
          </p:nvSpPr>
          <p:spPr>
            <a:xfrm>
              <a:off x="7555636" y="43289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1" name="Straight Connector 70"/>
            <p:cNvCxnSpPr>
              <a:stCxn id="80" idx="1"/>
              <a:endCxn id="59" idx="5"/>
            </p:cNvCxnSpPr>
            <p:nvPr userDrawn="1"/>
          </p:nvCxnSpPr>
          <p:spPr>
            <a:xfrm flipH="1" flipV="1">
              <a:off x="4694961" y="4389285"/>
              <a:ext cx="320675" cy="182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8" idx="7"/>
              <a:endCxn id="15" idx="4"/>
            </p:cNvCxnSpPr>
            <p:nvPr userDrawn="1"/>
          </p:nvCxnSpPr>
          <p:spPr>
            <a:xfrm flipV="1">
              <a:off x="5193436" y="3314547"/>
              <a:ext cx="403225" cy="3429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6" idx="0"/>
              <a:endCxn id="66" idx="4"/>
            </p:cNvCxnSpPr>
            <p:nvPr userDrawn="1"/>
          </p:nvCxnSpPr>
          <p:spPr>
            <a:xfrm flipV="1">
              <a:off x="5825261" y="3085947"/>
              <a:ext cx="400050" cy="930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5" idx="5"/>
            </p:cNvCxnSpPr>
            <p:nvPr userDrawn="1"/>
          </p:nvCxnSpPr>
          <p:spPr>
            <a:xfrm flipH="1" flipV="1">
              <a:off x="7346086" y="3368522"/>
              <a:ext cx="561975" cy="466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userDrawn="1"/>
          </p:nvSpPr>
          <p:spPr>
            <a:xfrm>
              <a:off x="7885836" y="3813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p:cNvSpPr/>
            <p:nvPr userDrawn="1"/>
          </p:nvSpPr>
          <p:spPr>
            <a:xfrm>
              <a:off x="10502036" y="13873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p:cNvSpPr/>
            <p:nvPr userDrawn="1"/>
          </p:nvSpPr>
          <p:spPr>
            <a:xfrm>
              <a:off x="9663836" y="2073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p:cNvSpPr/>
            <p:nvPr userDrawn="1"/>
          </p:nvSpPr>
          <p:spPr>
            <a:xfrm>
              <a:off x="10578236" y="22255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p:cNvSpPr/>
            <p:nvPr userDrawn="1"/>
          </p:nvSpPr>
          <p:spPr>
            <a:xfrm>
              <a:off x="8978036" y="1692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p:cNvSpPr/>
            <p:nvPr userDrawn="1"/>
          </p:nvSpPr>
          <p:spPr>
            <a:xfrm>
              <a:off x="9816236" y="27589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p:cNvSpPr/>
            <p:nvPr userDrawn="1"/>
          </p:nvSpPr>
          <p:spPr>
            <a:xfrm>
              <a:off x="8749436" y="24541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p:cNvSpPr/>
            <p:nvPr userDrawn="1"/>
          </p:nvSpPr>
          <p:spPr>
            <a:xfrm>
              <a:off x="11111636" y="27525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3" name="Straight Connector 82"/>
            <p:cNvCxnSpPr/>
            <p:nvPr userDrawn="1"/>
          </p:nvCxnSpPr>
          <p:spPr>
            <a:xfrm>
              <a:off x="9108211" y="18222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flipV="1">
              <a:off x="8901836" y="22032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flipV="1">
              <a:off x="9794011" y="15174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9740036" y="22255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9793918" y="2203204"/>
              <a:ext cx="784318" cy="98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flipH="1" flipV="1">
              <a:off x="10708411" y="23556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a:off x="9968636" y="28287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userDrawn="1"/>
          </p:nvSpPr>
          <p:spPr>
            <a:xfrm>
              <a:off x="9187586" y="28509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1" name="Straight Connector 90"/>
            <p:cNvCxnSpPr/>
            <p:nvPr userDrawn="1"/>
          </p:nvCxnSpPr>
          <p:spPr>
            <a:xfrm flipV="1">
              <a:off x="9339986" y="28351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3" idx="6"/>
            </p:cNvCxnSpPr>
            <p:nvPr userDrawn="1"/>
          </p:nvCxnSpPr>
          <p:spPr>
            <a:xfrm flipH="1">
              <a:off x="8130311" y="2584297"/>
              <a:ext cx="641350" cy="19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userDrawn="1"/>
          </p:nvSpPr>
          <p:spPr>
            <a:xfrm>
              <a:off x="10708411" y="325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p:cNvSpPr/>
            <p:nvPr userDrawn="1"/>
          </p:nvSpPr>
          <p:spPr>
            <a:xfrm>
              <a:off x="9870211" y="3940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p:cNvSpPr/>
            <p:nvPr userDrawn="1"/>
          </p:nvSpPr>
          <p:spPr>
            <a:xfrm>
              <a:off x="10784611" y="4092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userDrawn="1"/>
          </p:nvSpPr>
          <p:spPr>
            <a:xfrm>
              <a:off x="9184411" y="3559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p:cNvSpPr/>
            <p:nvPr userDrawn="1"/>
          </p:nvSpPr>
          <p:spPr>
            <a:xfrm>
              <a:off x="100226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p:cNvSpPr/>
            <p:nvPr userDrawn="1"/>
          </p:nvSpPr>
          <p:spPr>
            <a:xfrm>
              <a:off x="8955811" y="432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userDrawn="1"/>
          </p:nvSpPr>
          <p:spPr>
            <a:xfrm>
              <a:off x="11318011" y="46194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0" name="Straight Connector 99"/>
            <p:cNvCxnSpPr/>
            <p:nvPr userDrawn="1"/>
          </p:nvCxnSpPr>
          <p:spPr>
            <a:xfrm>
              <a:off x="9314586" y="36891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flipV="1">
              <a:off x="9108211" y="40701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flipV="1">
              <a:off x="10000386" y="33843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946411" y="40924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10022611" y="40162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flipH="1" flipV="1">
              <a:off x="10914786" y="42225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10175011" y="46956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Oval 106"/>
            <p:cNvSpPr/>
            <p:nvPr userDrawn="1"/>
          </p:nvSpPr>
          <p:spPr>
            <a:xfrm>
              <a:off x="9393961" y="4717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8" name="Straight Connector 107"/>
            <p:cNvCxnSpPr/>
            <p:nvPr userDrawn="1"/>
          </p:nvCxnSpPr>
          <p:spPr>
            <a:xfrm flipV="1">
              <a:off x="9546361" y="47020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V="1">
              <a:off x="9314586" y="2889097"/>
              <a:ext cx="523875" cy="692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flipV="1">
              <a:off x="9892436" y="2911322"/>
              <a:ext cx="53975" cy="1028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V="1">
              <a:off x="8689111" y="3689197"/>
              <a:ext cx="517525" cy="295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Oval 111"/>
            <p:cNvSpPr/>
            <p:nvPr userDrawn="1"/>
          </p:nvSpPr>
          <p:spPr>
            <a:xfrm>
              <a:off x="8558936" y="39622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p:cNvSpPr/>
            <p:nvPr userDrawn="1"/>
          </p:nvSpPr>
          <p:spPr>
            <a:xfrm>
              <a:off x="10959236" y="3689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14" name="Straight Connector 113"/>
            <p:cNvCxnSpPr/>
            <p:nvPr userDrawn="1"/>
          </p:nvCxnSpPr>
          <p:spPr>
            <a:xfrm flipV="1">
              <a:off x="10022611" y="3765397"/>
              <a:ext cx="936625" cy="2508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userDrawn="1"/>
          </p:nvSpPr>
          <p:spPr>
            <a:xfrm>
              <a:off x="3451949" y="409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p:cNvSpPr/>
            <p:nvPr userDrawn="1"/>
          </p:nvSpPr>
          <p:spPr>
            <a:xfrm>
              <a:off x="2613749" y="109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userDrawn="1"/>
          </p:nvSpPr>
          <p:spPr>
            <a:xfrm>
              <a:off x="3528149" y="1247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p:cNvSpPr/>
            <p:nvPr userDrawn="1"/>
          </p:nvSpPr>
          <p:spPr>
            <a:xfrm>
              <a:off x="1927949" y="71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Oval 118"/>
            <p:cNvSpPr/>
            <p:nvPr userDrawn="1"/>
          </p:nvSpPr>
          <p:spPr>
            <a:xfrm>
              <a:off x="2766149" y="178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Oval 119"/>
            <p:cNvSpPr/>
            <p:nvPr userDrawn="1"/>
          </p:nvSpPr>
          <p:spPr>
            <a:xfrm>
              <a:off x="1699349" y="14762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1" name="Oval 120"/>
            <p:cNvSpPr/>
            <p:nvPr userDrawn="1"/>
          </p:nvSpPr>
          <p:spPr>
            <a:xfrm>
              <a:off x="4061549" y="1774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2" name="Straight Connector 121"/>
            <p:cNvCxnSpPr/>
            <p:nvPr userDrawn="1"/>
          </p:nvCxnSpPr>
          <p:spPr>
            <a:xfrm>
              <a:off x="2058124" y="844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V="1">
              <a:off x="1851749" y="12253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V="1">
              <a:off x="2743924" y="539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689949" y="12476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66149" y="1171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flipV="1">
              <a:off x="3658324" y="1377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2918549" y="18508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flipV="1">
              <a:off x="1829524" y="1606397"/>
              <a:ext cx="290512"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userDrawn="1"/>
          </p:nvSpPr>
          <p:spPr>
            <a:xfrm>
              <a:off x="2097811" y="1866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1" name="Straight Connector 130"/>
            <p:cNvCxnSpPr>
              <a:stCxn id="218" idx="3"/>
            </p:cNvCxnSpPr>
            <p:nvPr userDrawn="1"/>
          </p:nvCxnSpPr>
          <p:spPr>
            <a:xfrm flipH="1">
              <a:off x="3658231" y="653183"/>
              <a:ext cx="1158267" cy="6167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Oval 131"/>
            <p:cNvSpPr/>
            <p:nvPr userDrawn="1"/>
          </p:nvSpPr>
          <p:spPr>
            <a:xfrm>
              <a:off x="7812811" y="1601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Oval 132"/>
            <p:cNvSpPr/>
            <p:nvPr userDrawn="1"/>
          </p:nvSpPr>
          <p:spPr>
            <a:xfrm>
              <a:off x="6974611" y="845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Oval 133"/>
            <p:cNvSpPr/>
            <p:nvPr userDrawn="1"/>
          </p:nvSpPr>
          <p:spPr>
            <a:xfrm>
              <a:off x="7889011" y="9983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5" name="Oval 134"/>
            <p:cNvSpPr/>
            <p:nvPr userDrawn="1"/>
          </p:nvSpPr>
          <p:spPr>
            <a:xfrm>
              <a:off x="6288811" y="464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6" name="Oval 135"/>
            <p:cNvSpPr/>
            <p:nvPr userDrawn="1"/>
          </p:nvSpPr>
          <p:spPr>
            <a:xfrm>
              <a:off x="7127011" y="15317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Oval 136"/>
            <p:cNvSpPr/>
            <p:nvPr userDrawn="1"/>
          </p:nvSpPr>
          <p:spPr>
            <a:xfrm>
              <a:off x="6060211" y="12269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Oval 137"/>
            <p:cNvSpPr/>
            <p:nvPr userDrawn="1"/>
          </p:nvSpPr>
          <p:spPr>
            <a:xfrm>
              <a:off x="8422411" y="15254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9" name="Straight Connector 138"/>
            <p:cNvCxnSpPr/>
            <p:nvPr userDrawn="1"/>
          </p:nvCxnSpPr>
          <p:spPr>
            <a:xfrm>
              <a:off x="6418986" y="59516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flipV="1">
              <a:off x="6212611" y="97616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flipV="1">
              <a:off x="7104786" y="290360"/>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050811" y="99838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7127011" y="922185"/>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flipH="1" flipV="1">
              <a:off x="8019186" y="1128560"/>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flipH="1">
              <a:off x="7279411" y="1601635"/>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flipH="1" flipV="1">
              <a:off x="6190386" y="135716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userDrawn="1"/>
          </p:nvSpPr>
          <p:spPr>
            <a:xfrm>
              <a:off x="6458674" y="16175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Oval 147"/>
            <p:cNvSpPr/>
            <p:nvPr userDrawn="1"/>
          </p:nvSpPr>
          <p:spPr>
            <a:xfrm>
              <a:off x="9435236" y="6368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Oval 148"/>
            <p:cNvSpPr/>
            <p:nvPr userDrawn="1"/>
          </p:nvSpPr>
          <p:spPr>
            <a:xfrm>
              <a:off x="3762240" y="5195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0" name="Oval 149"/>
            <p:cNvSpPr/>
            <p:nvPr userDrawn="1"/>
          </p:nvSpPr>
          <p:spPr>
            <a:xfrm>
              <a:off x="3185249" y="562457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Oval 150"/>
            <p:cNvSpPr/>
            <p:nvPr userDrawn="1"/>
          </p:nvSpPr>
          <p:spPr>
            <a:xfrm>
              <a:off x="3985349" y="59243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Oval 151"/>
            <p:cNvSpPr/>
            <p:nvPr userDrawn="1"/>
          </p:nvSpPr>
          <p:spPr>
            <a:xfrm>
              <a:off x="2559827" y="508899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Oval 152"/>
            <p:cNvSpPr/>
            <p:nvPr userDrawn="1"/>
          </p:nvSpPr>
          <p:spPr>
            <a:xfrm>
              <a:off x="1909622" y="552117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4" name="Straight Connector 153"/>
            <p:cNvCxnSpPr>
              <a:cxnSpLocks/>
              <a:stCxn id="152" idx="5"/>
              <a:endCxn id="150" idx="1"/>
            </p:cNvCxnSpPr>
            <p:nvPr userDrawn="1"/>
          </p:nvCxnSpPr>
          <p:spPr>
            <a:xfrm>
              <a:off x="2689909" y="5219075"/>
              <a:ext cx="517658" cy="4278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53" idx="6"/>
              <a:endCxn id="150" idx="2"/>
            </p:cNvCxnSpPr>
            <p:nvPr userDrawn="1"/>
          </p:nvCxnSpPr>
          <p:spPr>
            <a:xfrm>
              <a:off x="2062022" y="5597371"/>
              <a:ext cx="1123227" cy="1034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50" idx="7"/>
            </p:cNvCxnSpPr>
            <p:nvPr userDrawn="1"/>
          </p:nvCxnSpPr>
          <p:spPr>
            <a:xfrm flipV="1">
              <a:off x="3315331" y="5325818"/>
              <a:ext cx="469227" cy="321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50" idx="4"/>
              <a:endCxn id="179" idx="0"/>
            </p:cNvCxnSpPr>
            <p:nvPr userDrawn="1"/>
          </p:nvCxnSpPr>
          <p:spPr>
            <a:xfrm>
              <a:off x="3261449" y="5776974"/>
              <a:ext cx="52638" cy="3146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50" idx="5"/>
            </p:cNvCxnSpPr>
            <p:nvPr userDrawn="1"/>
          </p:nvCxnSpPr>
          <p:spPr>
            <a:xfrm>
              <a:off x="3315331" y="5754656"/>
              <a:ext cx="670018" cy="2459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flipH="1" flipV="1">
              <a:off x="4115524" y="60545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endCxn id="179" idx="6"/>
            </p:cNvCxnSpPr>
            <p:nvPr userDrawn="1"/>
          </p:nvCxnSpPr>
          <p:spPr>
            <a:xfrm flipH="1" flipV="1">
              <a:off x="3390287" y="6167817"/>
              <a:ext cx="1128462" cy="3598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80" idx="2"/>
              <a:endCxn id="153" idx="5"/>
            </p:cNvCxnSpPr>
            <p:nvPr userDrawn="1"/>
          </p:nvCxnSpPr>
          <p:spPr>
            <a:xfrm flipH="1" flipV="1">
              <a:off x="2039704" y="5651253"/>
              <a:ext cx="710670" cy="2019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flipH="1">
              <a:off x="4137749" y="5979960"/>
              <a:ext cx="2379662" cy="206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Oval 162"/>
            <p:cNvSpPr/>
            <p:nvPr userDrawn="1"/>
          </p:nvSpPr>
          <p:spPr>
            <a:xfrm>
              <a:off x="8092011" y="476951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4" name="Oval 163"/>
            <p:cNvSpPr/>
            <p:nvPr userDrawn="1"/>
          </p:nvSpPr>
          <p:spPr>
            <a:xfrm>
              <a:off x="7431811" y="5522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 name="Oval 164"/>
            <p:cNvSpPr/>
            <p:nvPr userDrawn="1"/>
          </p:nvSpPr>
          <p:spPr>
            <a:xfrm>
              <a:off x="8346211" y="56751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Oval 165"/>
            <p:cNvSpPr/>
            <p:nvPr userDrawn="1"/>
          </p:nvSpPr>
          <p:spPr>
            <a:xfrm>
              <a:off x="6746011" y="5141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Oval 166"/>
            <p:cNvSpPr/>
            <p:nvPr userDrawn="1"/>
          </p:nvSpPr>
          <p:spPr>
            <a:xfrm>
              <a:off x="7584211" y="62085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8" name="Oval 167"/>
            <p:cNvSpPr/>
            <p:nvPr userDrawn="1"/>
          </p:nvSpPr>
          <p:spPr>
            <a:xfrm>
              <a:off x="6517411" y="5903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Oval 168"/>
            <p:cNvSpPr/>
            <p:nvPr userDrawn="1"/>
          </p:nvSpPr>
          <p:spPr>
            <a:xfrm>
              <a:off x="8879611" y="62022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70" name="Straight Connector 169"/>
            <p:cNvCxnSpPr/>
            <p:nvPr userDrawn="1"/>
          </p:nvCxnSpPr>
          <p:spPr>
            <a:xfrm>
              <a:off x="6876186" y="5271935"/>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flipV="1">
              <a:off x="6669811" y="5652935"/>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flipV="1">
              <a:off x="7561986" y="4899595"/>
              <a:ext cx="552343" cy="645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508011" y="5675160"/>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584211" y="5598960"/>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flipH="1" flipV="1">
              <a:off x="8476386" y="5805335"/>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flipH="1">
              <a:off x="7736611" y="6278410"/>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flipH="1" flipV="1">
              <a:off x="6647586" y="6033935"/>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Oval 177"/>
            <p:cNvSpPr/>
            <p:nvPr userDrawn="1"/>
          </p:nvSpPr>
          <p:spPr>
            <a:xfrm>
              <a:off x="6915874" y="62942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9" name="Oval 178"/>
            <p:cNvSpPr/>
            <p:nvPr userDrawn="1"/>
          </p:nvSpPr>
          <p:spPr>
            <a:xfrm>
              <a:off x="3237887" y="609161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0" name="Oval 179"/>
            <p:cNvSpPr/>
            <p:nvPr userDrawn="1"/>
          </p:nvSpPr>
          <p:spPr>
            <a:xfrm>
              <a:off x="2750374" y="57769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1" name="Oval 180"/>
            <p:cNvSpPr/>
            <p:nvPr userDrawn="1"/>
          </p:nvSpPr>
          <p:spPr>
            <a:xfrm>
              <a:off x="4496524" y="64577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2" name="Straight Connector 181"/>
            <p:cNvCxnSpPr/>
            <p:nvPr userDrawn="1"/>
          </p:nvCxnSpPr>
          <p:spPr>
            <a:xfrm flipH="1" flipV="1">
              <a:off x="9009786" y="6332385"/>
              <a:ext cx="425450" cy="112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81" idx="3"/>
            </p:cNvCxnSpPr>
            <p:nvPr userDrawn="1"/>
          </p:nvCxnSpPr>
          <p:spPr>
            <a:xfrm flipV="1">
              <a:off x="6876186" y="4825847"/>
              <a:ext cx="342900" cy="3381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userDrawn="1"/>
          </p:nvSpPr>
          <p:spPr>
            <a:xfrm>
              <a:off x="5088661" y="5203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5" name="Straight Connector 184"/>
            <p:cNvCxnSpPr>
              <a:endCxn id="80" idx="4"/>
            </p:cNvCxnSpPr>
            <p:nvPr userDrawn="1"/>
          </p:nvCxnSpPr>
          <p:spPr>
            <a:xfrm flipH="1" flipV="1">
              <a:off x="5069611" y="4702022"/>
              <a:ext cx="95250" cy="5016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flipV="1">
              <a:off x="4115524" y="5333847"/>
              <a:ext cx="996950" cy="612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7" name="Oval 186"/>
            <p:cNvSpPr/>
            <p:nvPr userDrawn="1"/>
          </p:nvSpPr>
          <p:spPr>
            <a:xfrm>
              <a:off x="2107336" y="2528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8" name="Oval 187"/>
            <p:cNvSpPr/>
            <p:nvPr userDrawn="1"/>
          </p:nvSpPr>
          <p:spPr>
            <a:xfrm>
              <a:off x="1421536" y="2147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Oval 188"/>
            <p:cNvSpPr/>
            <p:nvPr userDrawn="1"/>
          </p:nvSpPr>
          <p:spPr>
            <a:xfrm>
              <a:off x="2259736" y="32145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0" name="Oval 189"/>
            <p:cNvSpPr/>
            <p:nvPr userDrawn="1"/>
          </p:nvSpPr>
          <p:spPr>
            <a:xfrm>
              <a:off x="1192936" y="29097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1" name="Straight Connector 190"/>
            <p:cNvCxnSpPr/>
            <p:nvPr userDrawn="1"/>
          </p:nvCxnSpPr>
          <p:spPr>
            <a:xfrm>
              <a:off x="1551711" y="227791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flipV="1">
              <a:off x="1345336" y="265891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2183536" y="268113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flipH="1" flipV="1">
              <a:off x="1323111" y="303991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Oval 194"/>
            <p:cNvSpPr/>
            <p:nvPr userDrawn="1"/>
          </p:nvSpPr>
          <p:spPr>
            <a:xfrm>
              <a:off x="1591399" y="3300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6" name="Oval 195"/>
            <p:cNvSpPr/>
            <p:nvPr userDrawn="1"/>
          </p:nvSpPr>
          <p:spPr>
            <a:xfrm>
              <a:off x="9608274" y="552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Oval 196"/>
            <p:cNvSpPr/>
            <p:nvPr userDrawn="1"/>
          </p:nvSpPr>
          <p:spPr>
            <a:xfrm>
              <a:off x="8922474" y="171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8" name="Oval 197"/>
            <p:cNvSpPr/>
            <p:nvPr userDrawn="1"/>
          </p:nvSpPr>
          <p:spPr>
            <a:xfrm>
              <a:off x="9760674" y="12380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userDrawn="1"/>
          </p:nvSpPr>
          <p:spPr>
            <a:xfrm>
              <a:off x="8693874" y="9332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00" name="Straight Connector 199"/>
            <p:cNvCxnSpPr/>
            <p:nvPr userDrawn="1"/>
          </p:nvCxnSpPr>
          <p:spPr>
            <a:xfrm>
              <a:off x="9052649" y="3014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flipV="1">
              <a:off x="8846274" y="6824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9684474" y="7046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flipH="1" flipV="1">
              <a:off x="8824049" y="1063472"/>
              <a:ext cx="292100"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userDrawn="1"/>
          </p:nvSpPr>
          <p:spPr>
            <a:xfrm>
              <a:off x="9092336" y="1323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userDrawn="1"/>
          </p:nvSpPr>
          <p:spPr>
            <a:xfrm>
              <a:off x="1315174" y="38336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userDrawn="1"/>
          </p:nvSpPr>
          <p:spPr>
            <a:xfrm>
              <a:off x="1324699" y="4495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userDrawn="1"/>
          </p:nvSpPr>
          <p:spPr>
            <a:xfrm>
              <a:off x="638899" y="4114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userDrawn="1"/>
          </p:nvSpPr>
          <p:spPr>
            <a:xfrm>
              <a:off x="1477099" y="51814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userDrawn="1"/>
          </p:nvSpPr>
          <p:spPr>
            <a:xfrm>
              <a:off x="435466" y="46081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0" name="Straight Connector 209"/>
            <p:cNvCxnSpPr/>
            <p:nvPr userDrawn="1"/>
          </p:nvCxnSpPr>
          <p:spPr>
            <a:xfrm>
              <a:off x="769074" y="42448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cxnSpLocks/>
              <a:stCxn id="209" idx="6"/>
            </p:cNvCxnSpPr>
            <p:nvPr userDrawn="1"/>
          </p:nvCxnSpPr>
          <p:spPr>
            <a:xfrm flipV="1">
              <a:off x="587866" y="4625823"/>
              <a:ext cx="759058" cy="585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1400899" y="46480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a:stCxn id="214" idx="2"/>
              <a:endCxn id="209" idx="5"/>
            </p:cNvCxnSpPr>
            <p:nvPr userDrawn="1"/>
          </p:nvCxnSpPr>
          <p:spPr>
            <a:xfrm flipH="1" flipV="1">
              <a:off x="565548" y="4738281"/>
              <a:ext cx="409010" cy="185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userDrawn="1"/>
          </p:nvSpPr>
          <p:spPr>
            <a:xfrm>
              <a:off x="974558" y="4847723"/>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5" name="Straight Connector 214"/>
            <p:cNvCxnSpPr/>
            <p:nvPr userDrawn="1"/>
          </p:nvCxnSpPr>
          <p:spPr>
            <a:xfrm flipH="1">
              <a:off x="769074" y="3909860"/>
              <a:ext cx="546100" cy="2270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39" idx="3"/>
            </p:cNvCxnSpPr>
            <p:nvPr userDrawn="1"/>
          </p:nvCxnSpPr>
          <p:spPr>
            <a:xfrm flipH="1">
              <a:off x="1467574" y="3695547"/>
              <a:ext cx="627062" cy="2143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Oval 216"/>
            <p:cNvSpPr/>
            <p:nvPr userDrawn="1"/>
          </p:nvSpPr>
          <p:spPr>
            <a:xfrm>
              <a:off x="4794180" y="52310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8" name="Oval 217"/>
            <p:cNvSpPr/>
            <p:nvPr userDrawn="1"/>
          </p:nvSpPr>
          <p:spPr>
            <a:xfrm>
              <a:off x="5655951" y="204931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9" name="Straight Connector 218"/>
            <p:cNvCxnSpPr>
              <a:stCxn id="221" idx="1"/>
              <a:endCxn id="218" idx="5"/>
            </p:cNvCxnSpPr>
            <p:nvPr userDrawn="1"/>
          </p:nvCxnSpPr>
          <p:spPr>
            <a:xfrm flipH="1" flipV="1">
              <a:off x="4924262" y="653183"/>
              <a:ext cx="754007" cy="1418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21" idx="1"/>
              <a:endCxn id="9" idx="6"/>
            </p:cNvCxnSpPr>
            <p:nvPr userDrawn="1"/>
          </p:nvCxnSpPr>
          <p:spPr>
            <a:xfrm flipH="1" flipV="1">
              <a:off x="5063261" y="1873097"/>
              <a:ext cx="615008" cy="1985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21" idx="3"/>
              <a:endCxn id="11" idx="7"/>
            </p:cNvCxnSpPr>
            <p:nvPr userDrawn="1"/>
          </p:nvCxnSpPr>
          <p:spPr>
            <a:xfrm flipH="1">
              <a:off x="5117143" y="2179392"/>
              <a:ext cx="561126" cy="4780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64" idx="2"/>
              <a:endCxn id="221" idx="6"/>
            </p:cNvCxnSpPr>
            <p:nvPr userDrawn="1"/>
          </p:nvCxnSpPr>
          <p:spPr>
            <a:xfrm flipH="1" flipV="1">
              <a:off x="5808351" y="2125510"/>
              <a:ext cx="569360" cy="1222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66" idx="1"/>
              <a:endCxn id="221" idx="5"/>
            </p:cNvCxnSpPr>
            <p:nvPr userDrawn="1"/>
          </p:nvCxnSpPr>
          <p:spPr>
            <a:xfrm flipH="1" flipV="1">
              <a:off x="5786033" y="2179392"/>
              <a:ext cx="385396" cy="7764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userDrawn="1"/>
          </p:nvSpPr>
          <p:spPr>
            <a:xfrm>
              <a:off x="541504" y="23525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25" name="Straight Connector 224"/>
            <p:cNvCxnSpPr>
              <a:cxnSpLocks/>
              <a:stCxn id="188" idx="2"/>
              <a:endCxn id="224" idx="7"/>
            </p:cNvCxnSpPr>
            <p:nvPr userDrawn="1"/>
          </p:nvCxnSpPr>
          <p:spPr>
            <a:xfrm flipH="1">
              <a:off x="671586" y="2223935"/>
              <a:ext cx="749950" cy="150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endCxn id="224" idx="0"/>
            </p:cNvCxnSpPr>
            <p:nvPr userDrawn="1"/>
          </p:nvCxnSpPr>
          <p:spPr>
            <a:xfrm flipH="1">
              <a:off x="617704" y="1796897"/>
              <a:ext cx="860890" cy="555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248" idx="6"/>
            </p:cNvCxnSpPr>
            <p:nvPr userDrawn="1"/>
          </p:nvCxnSpPr>
          <p:spPr>
            <a:xfrm flipH="1" flipV="1">
              <a:off x="614865" y="1754035"/>
              <a:ext cx="828989" cy="416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8" name="Oval 227"/>
            <p:cNvSpPr/>
            <p:nvPr userDrawn="1"/>
          </p:nvSpPr>
          <p:spPr>
            <a:xfrm>
              <a:off x="462465" y="16778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9" name="Oval 228"/>
            <p:cNvSpPr/>
            <p:nvPr userDrawn="1"/>
          </p:nvSpPr>
          <p:spPr>
            <a:xfrm>
              <a:off x="516816" y="942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0" name="Straight Connector 229"/>
            <p:cNvCxnSpPr>
              <a:endCxn id="251" idx="5"/>
            </p:cNvCxnSpPr>
            <p:nvPr userDrawn="1"/>
          </p:nvCxnSpPr>
          <p:spPr>
            <a:xfrm flipH="1" flipV="1">
              <a:off x="646898" y="1072904"/>
              <a:ext cx="1074769" cy="4256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endCxn id="251" idx="6"/>
            </p:cNvCxnSpPr>
            <p:nvPr userDrawn="1"/>
          </p:nvCxnSpPr>
          <p:spPr>
            <a:xfrm flipH="1">
              <a:off x="669216" y="790422"/>
              <a:ext cx="1258733" cy="228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userDrawn="1"/>
          </p:nvSpPr>
          <p:spPr>
            <a:xfrm>
              <a:off x="943420" y="32440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3" name="Straight Connector 232"/>
            <p:cNvCxnSpPr>
              <a:stCxn id="258" idx="3"/>
              <a:endCxn id="251" idx="7"/>
            </p:cNvCxnSpPr>
            <p:nvPr userDrawn="1"/>
          </p:nvCxnSpPr>
          <p:spPr>
            <a:xfrm flipH="1">
              <a:off x="646898" y="454487"/>
              <a:ext cx="318840" cy="5106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p:cNvSpPr/>
            <p:nvPr userDrawn="1"/>
          </p:nvSpPr>
          <p:spPr>
            <a:xfrm>
              <a:off x="2609866" y="32047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5" name="Straight Connector 234"/>
            <p:cNvCxnSpPr>
              <a:stCxn id="263" idx="3"/>
            </p:cNvCxnSpPr>
            <p:nvPr userDrawn="1"/>
          </p:nvCxnSpPr>
          <p:spPr>
            <a:xfrm flipH="1">
              <a:off x="2058031" y="450561"/>
              <a:ext cx="574153" cy="2859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58" idx="6"/>
            </p:cNvCxnSpPr>
            <p:nvPr userDrawn="1"/>
          </p:nvCxnSpPr>
          <p:spPr>
            <a:xfrm>
              <a:off x="1095820" y="400605"/>
              <a:ext cx="854447" cy="3359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7" name="Oval 236"/>
            <p:cNvSpPr/>
            <p:nvPr userDrawn="1"/>
          </p:nvSpPr>
          <p:spPr>
            <a:xfrm>
              <a:off x="615294" y="34263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8" name="Straight Connector 237"/>
            <p:cNvCxnSpPr>
              <a:endCxn id="271" idx="6"/>
            </p:cNvCxnSpPr>
            <p:nvPr userDrawn="1"/>
          </p:nvCxnSpPr>
          <p:spPr>
            <a:xfrm flipH="1">
              <a:off x="767694" y="3376460"/>
              <a:ext cx="823705" cy="12609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9" name="Oval 238"/>
            <p:cNvSpPr/>
            <p:nvPr userDrawn="1"/>
          </p:nvSpPr>
          <p:spPr>
            <a:xfrm>
              <a:off x="541460" y="521871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1" name="Straight Connector 240"/>
            <p:cNvCxnSpPr>
              <a:cxnSpLocks/>
              <a:endCxn id="239" idx="6"/>
            </p:cNvCxnSpPr>
            <p:nvPr userDrawn="1"/>
          </p:nvCxnSpPr>
          <p:spPr>
            <a:xfrm flipH="1" flipV="1">
              <a:off x="693860" y="5294919"/>
              <a:ext cx="805558" cy="16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40" idx="3"/>
            </p:cNvCxnSpPr>
            <p:nvPr userDrawn="1"/>
          </p:nvCxnSpPr>
          <p:spPr>
            <a:xfrm flipH="1">
              <a:off x="1629499" y="4762254"/>
              <a:ext cx="1303430" cy="495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cxnSpLocks/>
              <a:stCxn id="152" idx="2"/>
            </p:cNvCxnSpPr>
            <p:nvPr userDrawn="1"/>
          </p:nvCxnSpPr>
          <p:spPr>
            <a:xfrm flipH="1">
              <a:off x="1629499" y="5165193"/>
              <a:ext cx="930328" cy="924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6" name="Oval 245"/>
            <p:cNvSpPr/>
            <p:nvPr userDrawn="1"/>
          </p:nvSpPr>
          <p:spPr>
            <a:xfrm>
              <a:off x="5496856" y="48702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7" name="Straight Connector 246"/>
            <p:cNvCxnSpPr>
              <a:stCxn id="76" idx="3"/>
              <a:endCxn id="294" idx="0"/>
            </p:cNvCxnSpPr>
            <p:nvPr userDrawn="1"/>
          </p:nvCxnSpPr>
          <p:spPr>
            <a:xfrm flipH="1">
              <a:off x="5573056" y="4146304"/>
              <a:ext cx="198323" cy="723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76" idx="4"/>
              <a:endCxn id="303" idx="0"/>
            </p:cNvCxnSpPr>
            <p:nvPr userDrawn="1"/>
          </p:nvCxnSpPr>
          <p:spPr>
            <a:xfrm>
              <a:off x="5825261" y="4168622"/>
              <a:ext cx="185203" cy="11672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9" name="Oval 248"/>
            <p:cNvSpPr/>
            <p:nvPr userDrawn="1"/>
          </p:nvSpPr>
          <p:spPr>
            <a:xfrm>
              <a:off x="5934264" y="533585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0" name="Oval 249"/>
            <p:cNvSpPr/>
            <p:nvPr userDrawn="1"/>
          </p:nvSpPr>
          <p:spPr>
            <a:xfrm>
              <a:off x="5492967" y="629688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1" name="Oval 250"/>
            <p:cNvSpPr/>
            <p:nvPr userDrawn="1"/>
          </p:nvSpPr>
          <p:spPr>
            <a:xfrm>
              <a:off x="8290507" y="441944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2" name="Oval 251"/>
            <p:cNvSpPr/>
            <p:nvPr userDrawn="1"/>
          </p:nvSpPr>
          <p:spPr>
            <a:xfrm>
              <a:off x="8527100" y="48510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3" name="Straight Connector 252"/>
            <p:cNvCxnSpPr>
              <a:endCxn id="311" idx="3"/>
            </p:cNvCxnSpPr>
            <p:nvPr userDrawn="1"/>
          </p:nvCxnSpPr>
          <p:spPr>
            <a:xfrm flipV="1">
              <a:off x="8222093" y="4549529"/>
              <a:ext cx="90732" cy="242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endCxn id="312" idx="2"/>
            </p:cNvCxnSpPr>
            <p:nvPr userDrawn="1"/>
          </p:nvCxnSpPr>
          <p:spPr>
            <a:xfrm>
              <a:off x="8244411" y="4845713"/>
              <a:ext cx="282689" cy="81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userDrawn="1"/>
          </p:nvSpPr>
          <p:spPr>
            <a:xfrm>
              <a:off x="10276961" y="538396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 name="Oval 255"/>
            <p:cNvSpPr/>
            <p:nvPr userDrawn="1"/>
          </p:nvSpPr>
          <p:spPr>
            <a:xfrm>
              <a:off x="10554127" y="506312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7" name="Oval 256"/>
            <p:cNvSpPr/>
            <p:nvPr userDrawn="1"/>
          </p:nvSpPr>
          <p:spPr>
            <a:xfrm>
              <a:off x="10724290" y="53624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8" name="Straight Connector 257"/>
            <p:cNvCxnSpPr/>
            <p:nvPr userDrawn="1"/>
          </p:nvCxnSpPr>
          <p:spPr>
            <a:xfrm flipH="1" flipV="1">
              <a:off x="10098811" y="4778222"/>
              <a:ext cx="200468" cy="6280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flipV="1">
              <a:off x="10429361" y="5438622"/>
              <a:ext cx="294929" cy="21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flipV="1">
              <a:off x="10407043" y="5193202"/>
              <a:ext cx="169402" cy="213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userDrawn="1"/>
          </p:nvSpPr>
          <p:spPr>
            <a:xfrm>
              <a:off x="9796707" y="5395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2" name="Straight Connector 261"/>
            <p:cNvCxnSpPr/>
            <p:nvPr userDrawn="1"/>
          </p:nvCxnSpPr>
          <p:spPr>
            <a:xfrm flipV="1">
              <a:off x="9949107" y="5460169"/>
              <a:ext cx="327854" cy="117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Oval 262"/>
            <p:cNvSpPr/>
            <p:nvPr userDrawn="1"/>
          </p:nvSpPr>
          <p:spPr>
            <a:xfrm>
              <a:off x="10242116" y="5848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4" name="Straight Connector 263"/>
            <p:cNvCxnSpPr/>
            <p:nvPr userDrawn="1"/>
          </p:nvCxnSpPr>
          <p:spPr>
            <a:xfrm flipH="1">
              <a:off x="10318316" y="5536369"/>
              <a:ext cx="34845" cy="311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5" name="Oval 264"/>
            <p:cNvSpPr/>
            <p:nvPr userDrawn="1"/>
          </p:nvSpPr>
          <p:spPr>
            <a:xfrm>
              <a:off x="10632569" y="577645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6" name="Straight Connector 265"/>
            <p:cNvCxnSpPr/>
            <p:nvPr userDrawn="1"/>
          </p:nvCxnSpPr>
          <p:spPr>
            <a:xfrm>
              <a:off x="10407043" y="5514051"/>
              <a:ext cx="247844" cy="28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7" name="Oval 266"/>
            <p:cNvSpPr/>
            <p:nvPr userDrawn="1"/>
          </p:nvSpPr>
          <p:spPr>
            <a:xfrm>
              <a:off x="11104872" y="61323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userDrawn="1"/>
          </p:nvSpPr>
          <p:spPr>
            <a:xfrm>
              <a:off x="10124561" y="62784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9" name="Straight Connector 268"/>
            <p:cNvCxnSpPr/>
            <p:nvPr userDrawn="1"/>
          </p:nvCxnSpPr>
          <p:spPr>
            <a:xfrm flipH="1">
              <a:off x="10200761" y="6000597"/>
              <a:ext cx="117555" cy="277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10762651" y="5906541"/>
              <a:ext cx="364539" cy="2481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1" name="Oval 270"/>
            <p:cNvSpPr/>
            <p:nvPr userDrawn="1"/>
          </p:nvSpPr>
          <p:spPr>
            <a:xfrm>
              <a:off x="9846395" y="577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2" name="Straight Connector 271"/>
            <p:cNvCxnSpPr/>
            <p:nvPr userDrawn="1"/>
          </p:nvCxnSpPr>
          <p:spPr>
            <a:xfrm flipH="1">
              <a:off x="9976477" y="5514051"/>
              <a:ext cx="322802" cy="2802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Oval 272"/>
            <p:cNvSpPr/>
            <p:nvPr userDrawn="1"/>
          </p:nvSpPr>
          <p:spPr>
            <a:xfrm>
              <a:off x="1336968" y="5485976"/>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4" name="Straight Connector 273"/>
            <p:cNvCxnSpPr>
              <a:cxnSpLocks/>
              <a:stCxn id="273" idx="2"/>
              <a:endCxn id="239" idx="4"/>
            </p:cNvCxnSpPr>
            <p:nvPr userDrawn="1"/>
          </p:nvCxnSpPr>
          <p:spPr>
            <a:xfrm flipH="1" flipV="1">
              <a:off x="617660" y="5371119"/>
              <a:ext cx="719308" cy="191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a:stCxn id="273" idx="6"/>
              <a:endCxn id="153" idx="2"/>
            </p:cNvCxnSpPr>
            <p:nvPr userDrawn="1"/>
          </p:nvCxnSpPr>
          <p:spPr>
            <a:xfrm>
              <a:off x="1489368" y="5562176"/>
              <a:ext cx="420254" cy="351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cxnSpLocks/>
              <a:stCxn id="153" idx="7"/>
              <a:endCxn id="152" idx="3"/>
            </p:cNvCxnSpPr>
            <p:nvPr userDrawn="1"/>
          </p:nvCxnSpPr>
          <p:spPr>
            <a:xfrm flipV="1">
              <a:off x="2039704" y="5219075"/>
              <a:ext cx="542441" cy="3244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7" name="Oval 276"/>
            <p:cNvSpPr/>
            <p:nvPr userDrawn="1"/>
          </p:nvSpPr>
          <p:spPr>
            <a:xfrm>
              <a:off x="414238" y="55322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8" name="Straight Connector 277"/>
            <p:cNvCxnSpPr>
              <a:cxnSpLocks/>
              <a:stCxn id="277" idx="0"/>
              <a:endCxn id="239" idx="4"/>
            </p:cNvCxnSpPr>
            <p:nvPr userDrawn="1"/>
          </p:nvCxnSpPr>
          <p:spPr>
            <a:xfrm flipV="1">
              <a:off x="490438" y="5371119"/>
              <a:ext cx="127222" cy="161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userDrawn="1"/>
          </p:nvSpPr>
          <p:spPr>
            <a:xfrm>
              <a:off x="11548641" y="50034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0" name="Straight Connector 279"/>
            <p:cNvCxnSpPr/>
            <p:nvPr userDrawn="1"/>
          </p:nvCxnSpPr>
          <p:spPr>
            <a:xfrm flipH="1">
              <a:off x="10706527" y="5079675"/>
              <a:ext cx="842114" cy="59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Oval 280"/>
            <p:cNvSpPr/>
            <p:nvPr userDrawn="1"/>
          </p:nvSpPr>
          <p:spPr>
            <a:xfrm>
              <a:off x="11494666" y="555964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2" name="Straight Connector 281"/>
            <p:cNvCxnSpPr/>
            <p:nvPr userDrawn="1"/>
          </p:nvCxnSpPr>
          <p:spPr>
            <a:xfrm flipV="1">
              <a:off x="11574880" y="5160539"/>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userDrawn="1"/>
          </p:nvSpPr>
          <p:spPr>
            <a:xfrm>
              <a:off x="11472441" y="36328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4" name="Oval 283"/>
            <p:cNvSpPr/>
            <p:nvPr userDrawn="1"/>
          </p:nvSpPr>
          <p:spPr>
            <a:xfrm>
              <a:off x="11418466" y="418899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5" name="Straight Connector 284"/>
            <p:cNvCxnSpPr/>
            <p:nvPr userDrawn="1"/>
          </p:nvCxnSpPr>
          <p:spPr>
            <a:xfrm flipV="1">
              <a:off x="11494666" y="378522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flipH="1" flipV="1">
              <a:off x="10937011" y="4168622"/>
              <a:ext cx="481455" cy="965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flipH="1">
              <a:off x="11111636" y="3709025"/>
              <a:ext cx="360805" cy="563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8" name="Oval 287"/>
            <p:cNvSpPr/>
            <p:nvPr userDrawn="1"/>
          </p:nvSpPr>
          <p:spPr>
            <a:xfrm>
              <a:off x="11447300" y="31049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9" name="Straight Connector 288"/>
            <p:cNvCxnSpPr/>
            <p:nvPr userDrawn="1"/>
          </p:nvCxnSpPr>
          <p:spPr>
            <a:xfrm flipH="1">
              <a:off x="10860811" y="3181197"/>
              <a:ext cx="586489" cy="149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Oval 289"/>
            <p:cNvSpPr/>
            <p:nvPr userDrawn="1"/>
          </p:nvSpPr>
          <p:spPr>
            <a:xfrm>
              <a:off x="11292038" y="2247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1" name="Straight Connector 290"/>
            <p:cNvCxnSpPr/>
            <p:nvPr userDrawn="1"/>
          </p:nvCxnSpPr>
          <p:spPr>
            <a:xfrm flipV="1">
              <a:off x="11241718" y="2400147"/>
              <a:ext cx="126520" cy="3747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2" name="Oval 291"/>
            <p:cNvSpPr/>
            <p:nvPr userDrawn="1"/>
          </p:nvSpPr>
          <p:spPr>
            <a:xfrm>
              <a:off x="11009593" y="13730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3" name="Oval 292"/>
            <p:cNvSpPr/>
            <p:nvPr userDrawn="1"/>
          </p:nvSpPr>
          <p:spPr>
            <a:xfrm>
              <a:off x="10955618" y="192920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4" name="Straight Connector 293"/>
            <p:cNvCxnSpPr/>
            <p:nvPr userDrawn="1"/>
          </p:nvCxnSpPr>
          <p:spPr>
            <a:xfrm flipV="1">
              <a:off x="11031818" y="152543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flipV="1">
              <a:off x="9816236" y="2005400"/>
              <a:ext cx="1139382" cy="143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Oval 295"/>
            <p:cNvSpPr/>
            <p:nvPr userDrawn="1"/>
          </p:nvSpPr>
          <p:spPr>
            <a:xfrm>
              <a:off x="11815847" y="126075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7" name="Oval 296"/>
            <p:cNvSpPr/>
            <p:nvPr userDrawn="1"/>
          </p:nvSpPr>
          <p:spPr>
            <a:xfrm>
              <a:off x="11611035" y="768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8" name="Oval 297"/>
            <p:cNvSpPr/>
            <p:nvPr userDrawn="1"/>
          </p:nvSpPr>
          <p:spPr>
            <a:xfrm>
              <a:off x="10694631" y="895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9" name="Oval 298"/>
            <p:cNvSpPr/>
            <p:nvPr userDrawn="1"/>
          </p:nvSpPr>
          <p:spPr>
            <a:xfrm>
              <a:off x="11025338" y="3223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0" name="Oval 299"/>
            <p:cNvSpPr/>
            <p:nvPr userDrawn="1"/>
          </p:nvSpPr>
          <p:spPr>
            <a:xfrm>
              <a:off x="10276961" y="33812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1" name="Oval 300"/>
            <p:cNvSpPr/>
            <p:nvPr userDrawn="1"/>
          </p:nvSpPr>
          <p:spPr>
            <a:xfrm>
              <a:off x="11831849" y="2141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2" name="Straight Connector 301"/>
            <p:cNvCxnSpPr/>
            <p:nvPr userDrawn="1"/>
          </p:nvCxnSpPr>
          <p:spPr>
            <a:xfrm flipV="1">
              <a:off x="11161993" y="1336955"/>
              <a:ext cx="653854" cy="11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flipV="1">
              <a:off x="11139675" y="898279"/>
              <a:ext cx="493678" cy="497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flipH="1" flipV="1">
              <a:off x="10824713" y="1025279"/>
              <a:ext cx="207198" cy="370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flipV="1">
              <a:off x="11687235" y="344242"/>
              <a:ext cx="166932" cy="4239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flipV="1">
              <a:off x="10824713" y="474799"/>
              <a:ext cx="276825" cy="442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flipH="1" flipV="1">
              <a:off x="10353161" y="490529"/>
              <a:ext cx="363788" cy="4269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8" name="Oval 307"/>
            <p:cNvSpPr/>
            <p:nvPr userDrawn="1"/>
          </p:nvSpPr>
          <p:spPr>
            <a:xfrm>
              <a:off x="11606840" y="176972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9" name="Straight Connector 308"/>
            <p:cNvCxnSpPr/>
            <p:nvPr userDrawn="1"/>
          </p:nvCxnSpPr>
          <p:spPr>
            <a:xfrm flipV="1">
              <a:off x="11422120" y="1899803"/>
              <a:ext cx="207038" cy="3702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flipH="1" flipV="1">
              <a:off x="11139675" y="1503117"/>
              <a:ext cx="489483" cy="288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1" name="Oval 310"/>
            <p:cNvSpPr/>
            <p:nvPr userDrawn="1"/>
          </p:nvSpPr>
          <p:spPr>
            <a:xfrm>
              <a:off x="11679449" y="258121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2" name="Straight Connector 311"/>
            <p:cNvCxnSpPr/>
            <p:nvPr userDrawn="1"/>
          </p:nvCxnSpPr>
          <p:spPr>
            <a:xfrm>
              <a:off x="11422120" y="2377829"/>
              <a:ext cx="279647" cy="2257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3" name="Straight Connector 1412">
              <a:extLst>
                <a:ext uri="{FF2B5EF4-FFF2-40B4-BE49-F238E27FC236}">
                  <a16:creationId xmlns:a16="http://schemas.microsoft.com/office/drawing/2014/main" id="{EE59149F-59EE-7741-9F9D-8C96ADB80D41}"/>
                </a:ext>
              </a:extLst>
            </p:cNvPr>
            <p:cNvCxnSpPr>
              <a:cxnSpLocks/>
              <a:stCxn id="239" idx="7"/>
              <a:endCxn id="214" idx="3"/>
            </p:cNvCxnSpPr>
            <p:nvPr userDrawn="1"/>
          </p:nvCxnSpPr>
          <p:spPr>
            <a:xfrm flipV="1">
              <a:off x="671542" y="4977805"/>
              <a:ext cx="325334" cy="2632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a:extLst>
                <a:ext uri="{FF2B5EF4-FFF2-40B4-BE49-F238E27FC236}">
                  <a16:creationId xmlns:a16="http://schemas.microsoft.com/office/drawing/2014/main" id="{F3F096F2-FC8A-544D-879F-74E931C65276}"/>
                </a:ext>
              </a:extLst>
            </p:cNvPr>
            <p:cNvCxnSpPr>
              <a:cxnSpLocks/>
              <a:stCxn id="179" idx="2"/>
              <a:endCxn id="180" idx="5"/>
            </p:cNvCxnSpPr>
            <p:nvPr userDrawn="1"/>
          </p:nvCxnSpPr>
          <p:spPr>
            <a:xfrm flipH="1" flipV="1">
              <a:off x="2880456" y="5907056"/>
              <a:ext cx="357431" cy="2607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3" name="Rectangle 312"/>
          <p:cNvSpPr/>
          <p:nvPr userDrawn="1"/>
        </p:nvSpPr>
        <p:spPr>
          <a:xfrm>
            <a:off x="0" y="4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userDrawn="1">
            <p:ph type="ctrTitle"/>
          </p:nvPr>
        </p:nvSpPr>
        <p:spPr>
          <a:xfrm>
            <a:off x="1524000" y="1041440"/>
            <a:ext cx="9144000" cy="2387600"/>
          </a:xfrm>
        </p:spPr>
        <p:txBody>
          <a:bodyPr anchor="b"/>
          <a:lstStyle>
            <a:lvl1pPr algn="ctr">
              <a:defRPr sz="6000"/>
            </a:lvl1pPr>
          </a:lstStyle>
          <a:p>
            <a:r>
              <a:rPr lang="en-US"/>
              <a:t>Click to edit Master title style</a:t>
            </a:r>
          </a:p>
        </p:txBody>
      </p:sp>
      <p:sp>
        <p:nvSpPr>
          <p:cNvPr id="3" name="Subtitle 2"/>
          <p:cNvSpPr>
            <a:spLocks noGrp="1"/>
          </p:cNvSpPr>
          <p:nvPr userDrawn="1">
            <p:ph type="subTitle" idx="1"/>
          </p:nvPr>
        </p:nvSpPr>
        <p:spPr>
          <a:xfrm>
            <a:off x="1524000" y="363415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userDrawn="1">
            <p:ph type="dt" sz="half" idx="10"/>
          </p:nvPr>
        </p:nvSpPr>
        <p:spPr>
          <a:xfrm>
            <a:off x="400128" y="6226117"/>
            <a:ext cx="2743200" cy="365125"/>
          </a:xfrm>
          <a:prstGeom prst="rect">
            <a:avLst/>
          </a:prstGeom>
        </p:spPr>
        <p:txBody>
          <a:bodyPr/>
          <a:lstStyle/>
          <a:p>
            <a:fld id="{8F94BD4E-FF49-0043-8AD4-D4731F790A27}" type="datetimeFigureOut">
              <a:rPr lang="en-US" smtClean="0"/>
              <a:t>4/7/20</a:t>
            </a:fld>
            <a:endParaRPr lang="en-US"/>
          </a:p>
        </p:txBody>
      </p:sp>
      <p:sp>
        <p:nvSpPr>
          <p:cNvPr id="5" name="Footer Placeholder 4"/>
          <p:cNvSpPr>
            <a:spLocks noGrp="1"/>
          </p:cNvSpPr>
          <p:nvPr userDrawn="1">
            <p:ph type="ftr" sz="quarter" idx="11"/>
          </p:nvPr>
        </p:nvSpPr>
        <p:spPr>
          <a:xfrm>
            <a:off x="3543456" y="6226117"/>
            <a:ext cx="4114800" cy="365125"/>
          </a:xfrm>
          <a:prstGeom prst="rect">
            <a:avLst/>
          </a:prstGeom>
        </p:spPr>
        <p:txBody>
          <a:bodyPr/>
          <a:lstStyle/>
          <a:p>
            <a:endParaRPr lang="en-US" dirty="0"/>
          </a:p>
        </p:txBody>
      </p:sp>
      <p:sp>
        <p:nvSpPr>
          <p:cNvPr id="6" name="Slide Number Placeholder 5"/>
          <p:cNvSpPr>
            <a:spLocks noGrp="1"/>
          </p:cNvSpPr>
          <p:nvPr userDrawn="1">
            <p:ph type="sldNum" sz="quarter" idx="12"/>
          </p:nvPr>
        </p:nvSpPr>
        <p:spPr>
          <a:xfrm>
            <a:off x="8969230" y="6104470"/>
            <a:ext cx="2743200" cy="365125"/>
          </a:xfrm>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36237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6"/>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6"/>
            <a:ext cx="2743200" cy="365125"/>
          </a:xfrm>
          <a:prstGeom prst="rect">
            <a:avLst/>
          </a:prstGeom>
        </p:spPr>
        <p:txBody>
          <a:bodyPr/>
          <a:lstStyle/>
          <a:p>
            <a:fld id="{932E9F45-202C-9B49-8A22-BE127BEE04E2}" type="datetime1">
              <a:rPr lang="en-US" smtClean="0"/>
              <a:t>4/7/20</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1" y="1118283"/>
            <a:ext cx="5502275"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sp>
        <p:nvSpPr>
          <p:cNvPr id="10" name="Text Placeholder 4"/>
          <p:cNvSpPr>
            <a:spLocks noGrp="1"/>
          </p:cNvSpPr>
          <p:nvPr>
            <p:ph type="body" sz="quarter" idx="3" hasCustomPrompt="1"/>
          </p:nvPr>
        </p:nvSpPr>
        <p:spPr>
          <a:xfrm>
            <a:off x="6172200" y="1118283"/>
            <a:ext cx="5638800"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21536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a:defRPr sz="2260">
                <a:solidFill>
                  <a:schemeClr val="accent4"/>
                </a:solidFill>
              </a:defRPr>
            </a:lvl1pPr>
          </a:lstStyle>
          <a:p>
            <a:pPr lvl="0"/>
            <a:r>
              <a:rPr lang="en-US" dirty="0"/>
              <a:t>Use this space for one line subhead if needed | One line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89156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55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4/7/20</a:t>
            </a:fld>
            <a:endParaRPr lang="en-US" dirty="0"/>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4" y="2975657"/>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2613" y="6263367"/>
            <a:ext cx="1425757" cy="444533"/>
          </a:xfrm>
          <a:prstGeom prst="rect">
            <a:avLst/>
          </a:prstGeom>
        </p:spPr>
      </p:pic>
    </p:spTree>
    <p:extLst>
      <p:ext uri="{BB962C8B-B14F-4D97-AF65-F5344CB8AC3E}">
        <p14:creationId xmlns:p14="http://schemas.microsoft.com/office/powerpoint/2010/main" val="115105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769992"/>
          </a:xfrm>
        </p:spPr>
        <p:txBody>
          <a:bodyPr/>
          <a:lstStyle>
            <a:lvl1pPr>
              <a:defRPr b="1">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93984" y="1397384"/>
            <a:ext cx="11288111" cy="4738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cxnSp>
        <p:nvCxnSpPr>
          <p:cNvPr id="10" name="Straight Connector 9"/>
          <p:cNvCxnSpPr>
            <a:cxnSpLocks/>
          </p:cNvCxnSpPr>
          <p:nvPr userDrawn="1"/>
        </p:nvCxnSpPr>
        <p:spPr>
          <a:xfrm>
            <a:off x="493984" y="1187176"/>
            <a:ext cx="1128811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243877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4/7/20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144575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4/7/20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59A3D2E-9C0D-FA4E-BF30-635828A14C4F}" type="slidenum">
              <a:rPr lang="en-US" smtClean="0"/>
              <a:t>‹#›</a:t>
            </a:fld>
            <a:endParaRPr lang="en-US"/>
          </a:p>
        </p:txBody>
      </p:sp>
      <p:cxnSp>
        <p:nvCxnSpPr>
          <p:cNvPr id="11" name="Straight Connector 10"/>
          <p:cNvCxnSpPr/>
          <p:nvPr userDrawn="1"/>
        </p:nvCxnSpPr>
        <p:spPr>
          <a:xfrm>
            <a:off x="630619" y="133432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3880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188914"/>
            <a:ext cx="10515600" cy="755224"/>
          </a:xfrm>
        </p:spPr>
        <p:txBody>
          <a:bodyPr/>
          <a:lstStyle/>
          <a:p>
            <a:r>
              <a:rPr lang="en-US"/>
              <a:t>Click to edit Master title style</a:t>
            </a:r>
          </a:p>
        </p:txBody>
      </p:sp>
      <p:sp>
        <p:nvSpPr>
          <p:cNvPr id="3" name="Text Placeholder 2"/>
          <p:cNvSpPr>
            <a:spLocks noGrp="1"/>
          </p:cNvSpPr>
          <p:nvPr>
            <p:ph type="body" idx="1"/>
          </p:nvPr>
        </p:nvSpPr>
        <p:spPr>
          <a:xfrm>
            <a:off x="839788" y="1201802"/>
            <a:ext cx="5157787" cy="4702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824613"/>
            <a:ext cx="5157787"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2" y="1218803"/>
            <a:ext cx="5183188" cy="4532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824613"/>
            <a:ext cx="5183188"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59A3D2E-9C0D-FA4E-BF30-635828A14C4F}"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14" name="Straight Connector 13"/>
          <p:cNvCxnSpPr/>
          <p:nvPr userDrawn="1"/>
        </p:nvCxnSpPr>
        <p:spPr>
          <a:xfrm>
            <a:off x="633248" y="104924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51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667964"/>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59A3D2E-9C0D-FA4E-BF30-635828A14C4F}" type="slidenum">
              <a:rPr lang="en-US" smtClean="0"/>
              <a:t>‹#›</a:t>
            </a:fld>
            <a:endParaRPr lang="en-US"/>
          </a:p>
        </p:txBody>
      </p:sp>
      <p:cxnSp>
        <p:nvCxnSpPr>
          <p:cNvPr id="9" name="Straight Connector 8"/>
          <p:cNvCxnSpPr>
            <a:cxnSpLocks/>
          </p:cNvCxnSpPr>
          <p:nvPr userDrawn="1"/>
        </p:nvCxnSpPr>
        <p:spPr>
          <a:xfrm>
            <a:off x="493985" y="1074127"/>
            <a:ext cx="112881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72300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59A3D2E-9C0D-FA4E-BF30-635828A14C4F}"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06629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2826" y="316173"/>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334274"/>
            <a:ext cx="11360800" cy="4757559"/>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pPr lvl="0"/>
            <a:r>
              <a:rPr lang="en-US"/>
              <a:t>Click to edit Master text styles</a:t>
            </a:r>
          </a:p>
        </p:txBody>
      </p:sp>
      <p:sp>
        <p:nvSpPr>
          <p:cNvPr id="19" name="Shape 19"/>
          <p:cNvSpPr txBox="1">
            <a:spLocks noGrp="1"/>
          </p:cNvSpPr>
          <p:nvPr>
            <p:ph type="sldNum" idx="12"/>
          </p:nvPr>
        </p:nvSpPr>
        <p:spPr>
          <a:xfrm>
            <a:off x="11044800" y="609183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9" name="Straight Connector 8"/>
          <p:cNvCxnSpPr/>
          <p:nvPr userDrawn="1"/>
        </p:nvCxnSpPr>
        <p:spPr>
          <a:xfrm>
            <a:off x="452826" y="1217595"/>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04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a:xfrm>
            <a:off x="522889" y="1919805"/>
            <a:ext cx="11288111" cy="4177589"/>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marL="0" indent="0">
              <a:buNone/>
              <a:defRPr sz="2260">
                <a:solidFill>
                  <a:schemeClr val="accent4"/>
                </a:solidFill>
              </a:defRPr>
            </a:lvl1pPr>
          </a:lstStyle>
          <a:p>
            <a:pPr lvl="0"/>
            <a:r>
              <a:rPr lang="en-US" dirty="0"/>
              <a:t>Use this space for one line subhead if needed | One line</a:t>
            </a:r>
          </a:p>
        </p:txBody>
      </p:sp>
      <p:cxnSp>
        <p:nvCxnSpPr>
          <p:cNvPr id="12" name="Straight Connector 11"/>
          <p:cNvCxnSpPr/>
          <p:nvPr userDrawn="1"/>
        </p:nvCxnSpPr>
        <p:spPr>
          <a:xfrm>
            <a:off x="627992" y="1739886"/>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49758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985" y="239002"/>
            <a:ext cx="11288111" cy="9381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3984" y="1512504"/>
            <a:ext cx="11288111" cy="4623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03889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680F-893B-3D4E-929A-808C6A9C8697}" type="slidenum">
              <a:rPr lang="en-US" smtClean="0"/>
              <a:pPr/>
              <a:t>‹#›</a:t>
            </a:fld>
            <a:endParaRPr lang="en-US" dirty="0"/>
          </a:p>
        </p:txBody>
      </p:sp>
    </p:spTree>
    <p:extLst>
      <p:ext uri="{BB962C8B-B14F-4D97-AF65-F5344CB8AC3E}">
        <p14:creationId xmlns:p14="http://schemas.microsoft.com/office/powerpoint/2010/main" val="149765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dmccreary/graph-slid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a:t>
            </a:r>
            <a:br>
              <a:rPr lang="en-US" dirty="0"/>
            </a:br>
            <a:r>
              <a:rPr lang="en-US" dirty="0"/>
              <a:t>Graph Technologies</a:t>
            </a:r>
          </a:p>
        </p:txBody>
      </p:sp>
      <p:sp>
        <p:nvSpPr>
          <p:cNvPr id="4" name="Subtitle 2">
            <a:extLst>
              <a:ext uri="{FF2B5EF4-FFF2-40B4-BE49-F238E27FC236}">
                <a16:creationId xmlns:a16="http://schemas.microsoft.com/office/drawing/2014/main" id="{FAEE97D2-5B5F-894A-A1D5-DCC1A9915351}"/>
              </a:ext>
            </a:extLst>
          </p:cNvPr>
          <p:cNvSpPr txBox="1">
            <a:spLocks/>
          </p:cNvSpPr>
          <p:nvPr/>
        </p:nvSpPr>
        <p:spPr>
          <a:xfrm>
            <a:off x="1996942" y="6141921"/>
            <a:ext cx="5820900" cy="4647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b="1" dirty="0">
                <a:solidFill>
                  <a:schemeClr val="bg1">
                    <a:lumMod val="50000"/>
                  </a:schemeClr>
                </a:solidFill>
              </a:rPr>
              <a:t>Advanced Technology Collaborative</a:t>
            </a:r>
          </a:p>
          <a:p>
            <a:pPr algn="l"/>
            <a:endParaRPr lang="en-US" b="1" dirty="0">
              <a:solidFill>
                <a:schemeClr val="bg1">
                  <a:lumMod val="50000"/>
                </a:schemeClr>
              </a:solidFill>
            </a:endParaRPr>
          </a:p>
        </p:txBody>
      </p:sp>
      <p:pic>
        <p:nvPicPr>
          <p:cNvPr id="5" name="Picture 4">
            <a:extLst>
              <a:ext uri="{FF2B5EF4-FFF2-40B4-BE49-F238E27FC236}">
                <a16:creationId xmlns:a16="http://schemas.microsoft.com/office/drawing/2014/main" id="{AF97398A-93F9-D34B-B5BD-DA9A9433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14" y="5933310"/>
            <a:ext cx="1667015" cy="523789"/>
          </a:xfrm>
          <a:prstGeom prst="rect">
            <a:avLst/>
          </a:prstGeom>
        </p:spPr>
      </p:pic>
      <p:sp>
        <p:nvSpPr>
          <p:cNvPr id="7" name="Subtitle 6">
            <a:extLst>
              <a:ext uri="{FF2B5EF4-FFF2-40B4-BE49-F238E27FC236}">
                <a16:creationId xmlns:a16="http://schemas.microsoft.com/office/drawing/2014/main" id="{B2B632D6-7324-5144-B2EC-468E675029D3}"/>
              </a:ext>
            </a:extLst>
          </p:cNvPr>
          <p:cNvSpPr>
            <a:spLocks noGrp="1"/>
          </p:cNvSpPr>
          <p:nvPr>
            <p:ph type="subTitle" idx="1"/>
          </p:nvPr>
        </p:nvSpPr>
        <p:spPr/>
        <p:txBody>
          <a:bodyPr/>
          <a:lstStyle/>
          <a:p>
            <a:r>
              <a:rPr lang="en-US" dirty="0"/>
              <a:t>In about 20 minutes</a:t>
            </a:r>
          </a:p>
        </p:txBody>
      </p:sp>
    </p:spTree>
    <p:extLst>
      <p:ext uri="{BB962C8B-B14F-4D97-AF65-F5344CB8AC3E}">
        <p14:creationId xmlns:p14="http://schemas.microsoft.com/office/powerpoint/2010/main" val="11996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Relational Database Use Indexes</a:t>
            </a:r>
          </a:p>
        </p:txBody>
      </p:sp>
      <p:sp>
        <p:nvSpPr>
          <p:cNvPr id="4" name="Slide Number Placeholder 3"/>
          <p:cNvSpPr>
            <a:spLocks noGrp="1"/>
          </p:cNvSpPr>
          <p:nvPr>
            <p:ph type="sldNum" sz="quarter" idx="12"/>
          </p:nvPr>
        </p:nvSpPr>
        <p:spPr/>
        <p:txBody>
          <a:bodyPr/>
          <a:lstStyle/>
          <a:p>
            <a:fld id="{00000000-1234-1234-1234-123412341234}" type="slidenum">
              <a:rPr lang="en" smtClean="0"/>
              <a:pPr/>
              <a:t>10</a:t>
            </a:fld>
            <a:endParaRPr lang="en"/>
          </a:p>
        </p:txBody>
      </p:sp>
      <p:sp>
        <p:nvSpPr>
          <p:cNvPr id="3" name="Text Placeholder 2"/>
          <p:cNvSpPr>
            <a:spLocks noGrp="1"/>
          </p:cNvSpPr>
          <p:nvPr>
            <p:ph type="body" idx="4294967295"/>
          </p:nvPr>
        </p:nvSpPr>
        <p:spPr>
          <a:xfrm>
            <a:off x="789752" y="4740415"/>
            <a:ext cx="6878477" cy="1139825"/>
          </a:xfrm>
        </p:spPr>
        <p:txBody>
          <a:bodyPr>
            <a:normAutofit fontScale="62500" lnSpcReduction="2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pic>
        <p:nvPicPr>
          <p:cNvPr id="5" name="Picture 4"/>
          <p:cNvPicPr>
            <a:picLocks noChangeAspect="1"/>
          </p:cNvPicPr>
          <p:nvPr/>
        </p:nvPicPr>
        <p:blipFill>
          <a:blip r:embed="rId3"/>
          <a:stretch>
            <a:fillRect/>
          </a:stretch>
        </p:blipFill>
        <p:spPr>
          <a:xfrm>
            <a:off x="7668229" y="2916907"/>
            <a:ext cx="1448952" cy="135622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3942" y="2867011"/>
            <a:ext cx="1737746" cy="140611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3489551" y="2746193"/>
            <a:ext cx="1694868" cy="693779"/>
          </a:xfrm>
          <a:prstGeom prst="rect">
            <a:avLst/>
          </a:prstGeom>
        </p:spPr>
      </p:pic>
      <p:sp>
        <p:nvSpPr>
          <p:cNvPr id="7" name="Can 6"/>
          <p:cNvSpPr/>
          <p:nvPr/>
        </p:nvSpPr>
        <p:spPr>
          <a:xfrm>
            <a:off x="4918677" y="1547672"/>
            <a:ext cx="1570503" cy="964699"/>
          </a:xfrm>
          <a:prstGeom prst="can">
            <a:avLst>
              <a:gd name="adj" fmla="val 1759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dirty="0"/>
              <a:t>Central</a:t>
            </a:r>
          </a:p>
          <a:p>
            <a:pPr algn="ctr"/>
            <a:r>
              <a:rPr lang="en-US" sz="2103"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6170495" y="2826523"/>
            <a:ext cx="1694868" cy="693779"/>
          </a:xfrm>
          <a:prstGeom prst="rect">
            <a:avLst/>
          </a:prstGeom>
        </p:spPr>
      </p:pic>
      <p:sp>
        <p:nvSpPr>
          <p:cNvPr id="10" name="TextBox 9"/>
          <p:cNvSpPr txBox="1"/>
          <p:nvPr/>
        </p:nvSpPr>
        <p:spPr>
          <a:xfrm>
            <a:off x="6651517" y="1843244"/>
            <a:ext cx="2426498" cy="415948"/>
          </a:xfrm>
          <a:prstGeom prst="rect">
            <a:avLst/>
          </a:prstGeom>
          <a:noFill/>
        </p:spPr>
        <p:txBody>
          <a:bodyPr wrap="none" rtlCol="0">
            <a:spAutoFit/>
          </a:bodyPr>
          <a:lstStyle/>
          <a:p>
            <a:r>
              <a:rPr lang="en-US" sz="2103"/>
              <a:t>Search: 123 Main St.</a:t>
            </a:r>
          </a:p>
        </p:txBody>
      </p:sp>
      <p:sp>
        <p:nvSpPr>
          <p:cNvPr id="11" name="TextBox 10">
            <a:extLst>
              <a:ext uri="{FF2B5EF4-FFF2-40B4-BE49-F238E27FC236}">
                <a16:creationId xmlns:a16="http://schemas.microsoft.com/office/drawing/2014/main" id="{842F5DD1-C5D8-1243-8805-68852305EADB}"/>
              </a:ext>
            </a:extLst>
          </p:cNvPr>
          <p:cNvSpPr txBox="1"/>
          <p:nvPr/>
        </p:nvSpPr>
        <p:spPr>
          <a:xfrm rot="19984775">
            <a:off x="8159076" y="4638399"/>
            <a:ext cx="2785314" cy="646331"/>
          </a:xfrm>
          <a:prstGeom prst="rect">
            <a:avLst/>
          </a:prstGeom>
          <a:noFill/>
        </p:spPr>
        <p:txBody>
          <a:bodyPr wrap="none" rtlCol="0">
            <a:spAutoFit/>
          </a:bodyPr>
          <a:lstStyle/>
          <a:p>
            <a:r>
              <a:rPr lang="en-US" sz="3600" dirty="0">
                <a:solidFill>
                  <a:schemeClr val="accent2"/>
                </a:solidFill>
              </a:rPr>
              <a:t>1,000x slower</a:t>
            </a:r>
          </a:p>
        </p:txBody>
      </p:sp>
      <p:sp>
        <p:nvSpPr>
          <p:cNvPr id="12" name="TextBox 11">
            <a:extLst>
              <a:ext uri="{FF2B5EF4-FFF2-40B4-BE49-F238E27FC236}">
                <a16:creationId xmlns:a16="http://schemas.microsoft.com/office/drawing/2014/main" id="{654A2B6C-27C4-F54D-8209-351BFD01EC81}"/>
              </a:ext>
            </a:extLst>
          </p:cNvPr>
          <p:cNvSpPr txBox="1"/>
          <p:nvPr/>
        </p:nvSpPr>
        <p:spPr>
          <a:xfrm>
            <a:off x="8489969" y="5852423"/>
            <a:ext cx="2123530" cy="369332"/>
          </a:xfrm>
          <a:prstGeom prst="rect">
            <a:avLst/>
          </a:prstGeom>
          <a:noFill/>
        </p:spPr>
        <p:txBody>
          <a:bodyPr wrap="none" rtlCol="0">
            <a:spAutoFit/>
          </a:bodyPr>
          <a:lstStyle/>
          <a:p>
            <a:r>
              <a:rPr lang="en-US" dirty="0"/>
              <a:t>Walk time: 8.3 hours</a:t>
            </a:r>
          </a:p>
        </p:txBody>
      </p:sp>
    </p:spTree>
    <p:extLst>
      <p:ext uri="{BB962C8B-B14F-4D97-AF65-F5344CB8AC3E}">
        <p14:creationId xmlns:p14="http://schemas.microsoft.com/office/powerpoint/2010/main" val="298178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fontScale="90000"/>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11</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303867" y="1525182"/>
            <a:ext cx="3848100" cy="663575"/>
          </a:xfrm>
          <a:noFill/>
        </p:spPr>
        <p:txBody>
          <a:bodyPr/>
          <a:lstStyle/>
          <a:p>
            <a:pPr marL="0" indent="0" algn="ctr">
              <a:buNone/>
            </a:pPr>
            <a:r>
              <a:rPr lang="en-US" sz="2727"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7322608" y="1500737"/>
            <a:ext cx="3514725" cy="663575"/>
          </a:xfrm>
          <a:noFill/>
        </p:spPr>
        <p:txBody>
          <a:bodyPr vert="horz" lIns="93518" tIns="0" rIns="0" bIns="0" rtlCol="0" anchor="ctr">
            <a:noAutofit/>
          </a:bodyPr>
          <a:lstStyle/>
          <a:p>
            <a:pPr marL="0" indent="0" algn="ctr">
              <a:buNone/>
            </a:pPr>
            <a:r>
              <a:rPr lang="en-US" sz="2727"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1896035" y="2316789"/>
            <a:ext cx="2353236" cy="214763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493985" y="4915173"/>
            <a:ext cx="52024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is </a:t>
            </a:r>
            <a:r>
              <a:rPr lang="en-US" sz="2000" b="1" dirty="0"/>
              <a:t>prohibited</a:t>
            </a:r>
            <a:r>
              <a:rPr lang="en-US" sz="2000" dirty="0"/>
              <a:t> until it is </a:t>
            </a:r>
            <a:r>
              <a:rPr lang="en-US" sz="2000" b="1" dirty="0"/>
              <a:t>permitted</a:t>
            </a:r>
          </a:p>
          <a:p>
            <a:pPr marL="342900" indent="-342900">
              <a:buFont typeface="Arial" panose="020B0604020202020204" pitchFamily="34" charset="0"/>
              <a:buChar char="•"/>
            </a:pPr>
            <a:r>
              <a:rPr lang="en-US" sz="2000" dirty="0"/>
              <a:t>You can </a:t>
            </a:r>
            <a:r>
              <a:rPr lang="en-US" sz="2000" b="1" dirty="0"/>
              <a:t>only</a:t>
            </a:r>
            <a:r>
              <a:rPr lang="en-US" sz="2000" dirty="0"/>
              <a:t>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1627344" y="2065361"/>
            <a:ext cx="2885409" cy="2648187"/>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2363602" y="3086399"/>
            <a:ext cx="1296445" cy="470000"/>
          </a:xfrm>
          <a:prstGeom prst="rect">
            <a:avLst/>
          </a:prstGeom>
          <a:noFill/>
        </p:spPr>
        <p:txBody>
          <a:bodyPr wrap="none" rtlCol="0">
            <a:spAutoFit/>
          </a:bodyPr>
          <a:lstStyle/>
          <a:p>
            <a:r>
              <a:rPr lang="en-US" sz="2454"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6236690" y="4915173"/>
            <a:ext cx="5117110" cy="101566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lvl1pPr>
          </a:lstStyle>
          <a:p>
            <a:r>
              <a:rPr lang="en-US" dirty="0"/>
              <a:t>Everything is </a:t>
            </a:r>
            <a:r>
              <a:rPr lang="en-US" b="1" dirty="0"/>
              <a:t>permitted</a:t>
            </a:r>
            <a:r>
              <a:rPr lang="en-US" dirty="0"/>
              <a:t> until it is </a:t>
            </a:r>
            <a:r>
              <a:rPr lang="en-US" b="1" dirty="0"/>
              <a:t>prohibited</a:t>
            </a:r>
          </a:p>
          <a:p>
            <a:r>
              <a:rPr lang="en-US" dirty="0"/>
              <a:t>Anyone can easily add any data at any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8075166" y="2182099"/>
            <a:ext cx="2353236" cy="2147636"/>
          </a:xfrm>
          <a:prstGeom prst="rect">
            <a:avLst/>
          </a:prstGeom>
        </p:spPr>
      </p:pic>
    </p:spTree>
    <p:extLst>
      <p:ext uri="{BB962C8B-B14F-4D97-AF65-F5344CB8AC3E}">
        <p14:creationId xmlns:p14="http://schemas.microsoft.com/office/powerpoint/2010/main" val="1068902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Knowledge Triangle</a:t>
            </a:r>
          </a:p>
        </p:txBody>
      </p:sp>
      <p:sp>
        <p:nvSpPr>
          <p:cNvPr id="3" name="Slide Number Placeholder 2"/>
          <p:cNvSpPr>
            <a:spLocks noGrp="1"/>
          </p:cNvSpPr>
          <p:nvPr>
            <p:ph type="sldNum" sz="quarter" idx="12"/>
          </p:nvPr>
        </p:nvSpPr>
        <p:spPr/>
        <p:txBody>
          <a:bodyPr/>
          <a:lstStyle/>
          <a:p>
            <a:fld id="{3310D8EA-3107-4873-B9AB-DD7D3E79053A}" type="slidenum">
              <a:rPr lang="en-US" smtClean="0"/>
              <a:t>12</a:t>
            </a:fld>
            <a:endParaRPr lang="en-US"/>
          </a:p>
        </p:txBody>
      </p:sp>
      <p:sp>
        <p:nvSpPr>
          <p:cNvPr id="5" name="TextBox 4"/>
          <p:cNvSpPr txBox="1"/>
          <p:nvPr/>
        </p:nvSpPr>
        <p:spPr>
          <a:xfrm>
            <a:off x="7914617" y="6010064"/>
            <a:ext cx="3314059" cy="281167"/>
          </a:xfrm>
          <a:prstGeom prst="rect">
            <a:avLst/>
          </a:prstGeom>
          <a:noFill/>
        </p:spPr>
        <p:txBody>
          <a:bodyPr wrap="square" rtlCol="0">
            <a:spAutoFit/>
          </a:bodyPr>
          <a:lstStyle/>
          <a:p>
            <a:r>
              <a:rPr lang="en-US" sz="1227" dirty="0"/>
              <a:t>https://</a:t>
            </a:r>
            <a:r>
              <a:rPr lang="en-US" sz="1227" dirty="0" err="1"/>
              <a:t>en.wikipedia.org</a:t>
            </a:r>
            <a:r>
              <a:rPr lang="en-US" sz="1227" dirty="0"/>
              <a:t>/wiki/</a:t>
            </a:r>
            <a:r>
              <a:rPr lang="en-US" sz="1227" dirty="0" err="1"/>
              <a:t>DIKW_pyramid</a:t>
            </a:r>
            <a:endParaRPr lang="en-US" sz="1227" dirty="0"/>
          </a:p>
        </p:txBody>
      </p:sp>
      <p:sp>
        <p:nvSpPr>
          <p:cNvPr id="9" name="TextBox 8"/>
          <p:cNvSpPr txBox="1"/>
          <p:nvPr/>
        </p:nvSpPr>
        <p:spPr>
          <a:xfrm>
            <a:off x="493985" y="1661155"/>
            <a:ext cx="5531108" cy="3350917"/>
          </a:xfrm>
          <a:prstGeom prst="rect">
            <a:avLst/>
          </a:prstGeom>
          <a:noFill/>
        </p:spPr>
        <p:txBody>
          <a:bodyPr wrap="square" rtlCol="0">
            <a:spAutoFit/>
          </a:bodyPr>
          <a:lstStyle/>
          <a:p>
            <a:pPr marL="311719" indent="-311719">
              <a:spcAft>
                <a:spcPts val="545"/>
              </a:spcAft>
              <a:buFont typeface="Arial" charset="0"/>
              <a:buChar char="•"/>
            </a:pPr>
            <a:r>
              <a:rPr lang="en-US" sz="1909" dirty="0"/>
              <a:t>Diagram for representing the relationships between data, information, and knowledge</a:t>
            </a:r>
          </a:p>
          <a:p>
            <a:pPr marL="311719" indent="-311719">
              <a:spcAft>
                <a:spcPts val="545"/>
              </a:spcAft>
              <a:buFont typeface="Arial" charset="0"/>
              <a:buChar char="•"/>
            </a:pPr>
            <a:r>
              <a:rPr lang="en-US" sz="1909" dirty="0"/>
              <a:t>Too often we focus on “Big Data” and not enough on connected knowledge and </a:t>
            </a:r>
            <a:r>
              <a:rPr lang="en-US" sz="1909" b="1" dirty="0"/>
              <a:t>transferrable</a:t>
            </a:r>
            <a:r>
              <a:rPr lang="en-US" sz="1909" dirty="0"/>
              <a:t> knowledge</a:t>
            </a:r>
          </a:p>
          <a:p>
            <a:pPr marL="311719" indent="-311719">
              <a:spcAft>
                <a:spcPts val="545"/>
              </a:spcAft>
              <a:buFont typeface="Arial" charset="0"/>
              <a:buChar char="•"/>
            </a:pPr>
            <a:r>
              <a:rPr lang="en-US" sz="1909" dirty="0"/>
              <a:t>Graphs are connected information concepts</a:t>
            </a:r>
          </a:p>
          <a:p>
            <a:pPr marL="311719" indent="-311719">
              <a:spcAft>
                <a:spcPts val="545"/>
              </a:spcAft>
              <a:buFont typeface="Arial" charset="0"/>
              <a:buChar char="•"/>
            </a:pPr>
            <a:r>
              <a:rPr lang="en-US" sz="1909" dirty="0"/>
              <a:t>Wisdom is reusable across multiple context</a:t>
            </a:r>
          </a:p>
          <a:p>
            <a:pPr marL="311719" indent="-311719">
              <a:spcAft>
                <a:spcPts val="545"/>
              </a:spcAft>
              <a:buFont typeface="Arial" charset="0"/>
              <a:buChar char="•"/>
            </a:pPr>
            <a:r>
              <a:rPr lang="en-US" sz="1909" dirty="0"/>
              <a:t>Can we capture knowledge in a form that can be reused across multiple domains?</a:t>
            </a:r>
          </a:p>
          <a:p>
            <a:pPr>
              <a:spcAft>
                <a:spcPts val="545"/>
              </a:spcAft>
            </a:pPr>
            <a:endParaRPr lang="en-US" sz="1909" dirty="0"/>
          </a:p>
        </p:txBody>
      </p:sp>
      <p:sp>
        <p:nvSpPr>
          <p:cNvPr id="11" name="Trapezoid 10"/>
          <p:cNvSpPr/>
          <p:nvPr/>
        </p:nvSpPr>
        <p:spPr>
          <a:xfrm>
            <a:off x="6037551" y="4502650"/>
            <a:ext cx="5191125" cy="955437"/>
          </a:xfrm>
          <a:prstGeom prst="trapezoid">
            <a:avLst>
              <a:gd name="adj" fmla="val 6202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Data</a:t>
            </a:r>
            <a:r>
              <a:rPr lang="en-US" sz="2400" dirty="0"/>
              <a:t> - Binary, Codes, Data Lakes</a:t>
            </a:r>
          </a:p>
        </p:txBody>
      </p:sp>
      <p:sp>
        <p:nvSpPr>
          <p:cNvPr id="12" name="Trapezoid 11"/>
          <p:cNvSpPr/>
          <p:nvPr/>
        </p:nvSpPr>
        <p:spPr>
          <a:xfrm>
            <a:off x="6631065" y="3547213"/>
            <a:ext cx="4007977" cy="955437"/>
          </a:xfrm>
          <a:prstGeom prst="trapezoid">
            <a:avLst>
              <a:gd name="adj" fmla="val 6168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Information - </a:t>
            </a:r>
            <a:r>
              <a:rPr lang="en-US" sz="2400" dirty="0">
                <a:solidFill>
                  <a:schemeClr val="bg1"/>
                </a:solidFill>
              </a:rPr>
              <a:t>Concepts</a:t>
            </a:r>
          </a:p>
        </p:txBody>
      </p:sp>
      <p:sp>
        <p:nvSpPr>
          <p:cNvPr id="16" name="Trapezoid 15"/>
          <p:cNvSpPr/>
          <p:nvPr/>
        </p:nvSpPr>
        <p:spPr>
          <a:xfrm>
            <a:off x="7217422" y="1399914"/>
            <a:ext cx="2827124" cy="2147984"/>
          </a:xfrm>
          <a:prstGeom prst="trapezoid">
            <a:avLst>
              <a:gd name="adj" fmla="val 6580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b="1" dirty="0">
              <a:solidFill>
                <a:schemeClr val="tx1"/>
              </a:solidFill>
            </a:endParaRPr>
          </a:p>
          <a:p>
            <a:pPr algn="ctr"/>
            <a:endParaRPr lang="en-US" b="1" dirty="0">
              <a:solidFill>
                <a:schemeClr val="tx1"/>
              </a:solidFill>
            </a:endParaRPr>
          </a:p>
        </p:txBody>
      </p:sp>
      <p:sp>
        <p:nvSpPr>
          <p:cNvPr id="6" name="TextBox 5">
            <a:extLst>
              <a:ext uri="{FF2B5EF4-FFF2-40B4-BE49-F238E27FC236}">
                <a16:creationId xmlns:a16="http://schemas.microsoft.com/office/drawing/2014/main" id="{40A7E67D-0510-A245-B6EB-FFAB6A64F6CF}"/>
              </a:ext>
            </a:extLst>
          </p:cNvPr>
          <p:cNvSpPr txBox="1"/>
          <p:nvPr/>
        </p:nvSpPr>
        <p:spPr>
          <a:xfrm>
            <a:off x="7500354" y="2639239"/>
            <a:ext cx="2261260" cy="1015663"/>
          </a:xfrm>
          <a:prstGeom prst="rect">
            <a:avLst/>
          </a:prstGeom>
          <a:noFill/>
        </p:spPr>
        <p:txBody>
          <a:bodyPr wrap="none" rtlCol="0">
            <a:spAutoFit/>
          </a:bodyPr>
          <a:lstStyle/>
          <a:p>
            <a:pPr algn="ctr"/>
            <a:r>
              <a:rPr lang="en-US" sz="2400" b="1" dirty="0"/>
              <a:t>Knowledge</a:t>
            </a:r>
          </a:p>
          <a:p>
            <a:pPr algn="ctr"/>
            <a:r>
              <a:rPr lang="en-US" dirty="0"/>
              <a:t>Patterns Relationships</a:t>
            </a:r>
          </a:p>
          <a:p>
            <a:pPr algn="ctr"/>
            <a:endParaRPr lang="en-US" dirty="0"/>
          </a:p>
        </p:txBody>
      </p:sp>
    </p:spTree>
    <p:extLst>
      <p:ext uri="{BB962C8B-B14F-4D97-AF65-F5344CB8AC3E}">
        <p14:creationId xmlns:p14="http://schemas.microsoft.com/office/powerpoint/2010/main" val="2280049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246852" y="2652909"/>
            <a:ext cx="3845751" cy="943746"/>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p:txBody>
          <a:bodyPr>
            <a:normAutofit fontScale="90000"/>
          </a:bodyPr>
          <a:lstStyle/>
          <a:p>
            <a:r>
              <a:rPr lang="en-US" b="1" dirty="0"/>
              <a:t>From Raw Data to Wisdom</a:t>
            </a:r>
          </a:p>
        </p:txBody>
      </p:sp>
      <p:sp>
        <p:nvSpPr>
          <p:cNvPr id="5" name="Slide Number Placeholder 4"/>
          <p:cNvSpPr>
            <a:spLocks noGrp="1"/>
          </p:cNvSpPr>
          <p:nvPr>
            <p:ph type="sldNum" sz="quarter" idx="12"/>
          </p:nvPr>
        </p:nvSpPr>
        <p:spPr/>
        <p:txBody>
          <a:bodyPr/>
          <a:lstStyle/>
          <a:p>
            <a:fld id="{3310D8EA-3107-4873-B9AB-DD7D3E79053A}" type="slidenum">
              <a:rPr lang="en-US" smtClean="0"/>
              <a:t>13</a:t>
            </a:fld>
            <a:endParaRPr lang="en-US"/>
          </a:p>
        </p:txBody>
      </p:sp>
      <p:pic>
        <p:nvPicPr>
          <p:cNvPr id="7" name="Picture 6"/>
          <p:cNvPicPr>
            <a:picLocks noChangeAspect="1"/>
          </p:cNvPicPr>
          <p:nvPr/>
        </p:nvPicPr>
        <p:blipFill>
          <a:blip r:embed="rId3"/>
          <a:stretch>
            <a:fillRect/>
          </a:stretch>
        </p:blipFill>
        <p:spPr>
          <a:xfrm>
            <a:off x="4655777" y="5121930"/>
            <a:ext cx="4797016" cy="978845"/>
          </a:xfrm>
          <a:prstGeom prst="rect">
            <a:avLst/>
          </a:prstGeom>
        </p:spPr>
      </p:pic>
      <p:sp>
        <p:nvSpPr>
          <p:cNvPr id="8" name="Up Arrow 7"/>
          <p:cNvSpPr/>
          <p:nvPr/>
        </p:nvSpPr>
        <p:spPr>
          <a:xfrm>
            <a:off x="6494329" y="481020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Rectangle 8"/>
          <p:cNvSpPr/>
          <p:nvPr/>
        </p:nvSpPr>
        <p:spPr>
          <a:xfrm>
            <a:off x="4816525" y="3888144"/>
            <a:ext cx="4490528" cy="945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2800" b="1" dirty="0" err="1"/>
          </a:p>
        </p:txBody>
      </p:sp>
      <p:sp>
        <p:nvSpPr>
          <p:cNvPr id="10" name="Up Arrow 9"/>
          <p:cNvSpPr/>
          <p:nvPr/>
        </p:nvSpPr>
        <p:spPr>
          <a:xfrm>
            <a:off x="6501836" y="3578640"/>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Rectangle 10"/>
          <p:cNvSpPr/>
          <p:nvPr/>
        </p:nvSpPr>
        <p:spPr>
          <a:xfrm>
            <a:off x="5224348" y="2654506"/>
            <a:ext cx="3845751" cy="94214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rgbClr val="E87722"/>
              </a:solidFill>
            </a:endParaRPr>
          </a:p>
        </p:txBody>
      </p:sp>
      <p:sp>
        <p:nvSpPr>
          <p:cNvPr id="14" name="TextBox 13"/>
          <p:cNvSpPr txBox="1"/>
          <p:nvPr/>
        </p:nvSpPr>
        <p:spPr>
          <a:xfrm>
            <a:off x="5762761" y="1672537"/>
            <a:ext cx="2851727" cy="646331"/>
          </a:xfrm>
          <a:prstGeom prst="rect">
            <a:avLst/>
          </a:prstGeom>
          <a:noFill/>
        </p:spPr>
        <p:txBody>
          <a:bodyPr wrap="square" rtlCol="0">
            <a:spAutoFit/>
          </a:bodyPr>
          <a:lstStyle/>
          <a:p>
            <a:pPr algn="ctr"/>
            <a:r>
              <a:rPr lang="en-US" dirty="0"/>
              <a:t>Knowledge can be </a:t>
            </a:r>
            <a:r>
              <a:rPr lang="en-US" b="1" dirty="0"/>
              <a:t>reused</a:t>
            </a:r>
            <a:r>
              <a:rPr lang="en-US" dirty="0"/>
              <a:t> across multiple context</a:t>
            </a:r>
          </a:p>
        </p:txBody>
      </p:sp>
      <p:sp>
        <p:nvSpPr>
          <p:cNvPr id="15" name="TextBox 14"/>
          <p:cNvSpPr txBox="1"/>
          <p:nvPr/>
        </p:nvSpPr>
        <p:spPr>
          <a:xfrm>
            <a:off x="9546135" y="5334352"/>
            <a:ext cx="1590045" cy="461665"/>
          </a:xfrm>
          <a:prstGeom prst="rect">
            <a:avLst/>
          </a:prstGeom>
          <a:noFill/>
        </p:spPr>
        <p:txBody>
          <a:bodyPr wrap="square" rtlCol="0">
            <a:spAutoFit/>
          </a:bodyPr>
          <a:lstStyle/>
          <a:p>
            <a:r>
              <a:rPr lang="en-US" sz="2400" b="1" dirty="0">
                <a:solidFill>
                  <a:schemeClr val="accent2"/>
                </a:solidFill>
              </a:rPr>
              <a:t>Data Lake</a:t>
            </a:r>
          </a:p>
        </p:txBody>
      </p:sp>
      <p:sp>
        <p:nvSpPr>
          <p:cNvPr id="16" name="TextBox 15"/>
          <p:cNvSpPr txBox="1"/>
          <p:nvPr/>
        </p:nvSpPr>
        <p:spPr>
          <a:xfrm>
            <a:off x="9336001" y="4149267"/>
            <a:ext cx="2383034" cy="461665"/>
          </a:xfrm>
          <a:prstGeom prst="rect">
            <a:avLst/>
          </a:prstGeom>
          <a:noFill/>
        </p:spPr>
        <p:txBody>
          <a:bodyPr wrap="square" rtlCol="0">
            <a:spAutoFit/>
          </a:bodyPr>
          <a:lstStyle/>
          <a:p>
            <a:r>
              <a:rPr lang="en-US" sz="2400" b="1" dirty="0">
                <a:solidFill>
                  <a:schemeClr val="accent2"/>
                </a:solidFill>
              </a:rPr>
              <a:t>Information</a:t>
            </a:r>
          </a:p>
        </p:txBody>
      </p:sp>
      <p:sp>
        <p:nvSpPr>
          <p:cNvPr id="17" name="TextBox 16"/>
          <p:cNvSpPr txBox="1"/>
          <p:nvPr/>
        </p:nvSpPr>
        <p:spPr>
          <a:xfrm>
            <a:off x="9224232" y="2699292"/>
            <a:ext cx="2233853" cy="830997"/>
          </a:xfrm>
          <a:prstGeom prst="rect">
            <a:avLst/>
          </a:prstGeom>
          <a:noFill/>
        </p:spPr>
        <p:txBody>
          <a:bodyPr wrap="square" rtlCol="0">
            <a:spAutoFit/>
          </a:bodyPr>
          <a:lstStyle/>
          <a:p>
            <a:r>
              <a:rPr lang="en-US" sz="2400" b="1" dirty="0">
                <a:solidFill>
                  <a:schemeClr val="accent2"/>
                </a:solidFill>
              </a:rPr>
              <a:t>Knowledge</a:t>
            </a:r>
          </a:p>
          <a:p>
            <a:r>
              <a:rPr lang="en-US" sz="2400" b="1" dirty="0">
                <a:solidFill>
                  <a:schemeClr val="accent2"/>
                </a:solidFill>
              </a:rPr>
              <a:t>Graph</a:t>
            </a:r>
          </a:p>
        </p:txBody>
      </p:sp>
      <p:sp>
        <p:nvSpPr>
          <p:cNvPr id="19" name="TextBox 18"/>
          <p:cNvSpPr txBox="1"/>
          <p:nvPr/>
        </p:nvSpPr>
        <p:spPr>
          <a:xfrm>
            <a:off x="1237585" y="5103520"/>
            <a:ext cx="2433132" cy="923330"/>
          </a:xfrm>
          <a:prstGeom prst="rect">
            <a:avLst/>
          </a:prstGeom>
          <a:noFill/>
        </p:spPr>
        <p:txBody>
          <a:bodyPr wrap="square" rtlCol="0">
            <a:spAutoFit/>
          </a:bodyPr>
          <a:lstStyle/>
          <a:p>
            <a:r>
              <a:rPr lang="en-US" dirty="0"/>
              <a:t>Raw data dumped from a database, log files or documents</a:t>
            </a:r>
          </a:p>
        </p:txBody>
      </p:sp>
      <p:sp>
        <p:nvSpPr>
          <p:cNvPr id="20" name="TextBox 19"/>
          <p:cNvSpPr txBox="1"/>
          <p:nvPr/>
        </p:nvSpPr>
        <p:spPr>
          <a:xfrm>
            <a:off x="5050771" y="4020434"/>
            <a:ext cx="1423980" cy="400110"/>
          </a:xfrm>
          <a:prstGeom prst="rect">
            <a:avLst/>
          </a:prstGeom>
          <a:noFill/>
        </p:spPr>
        <p:txBody>
          <a:bodyPr wrap="none" rtlCol="0">
            <a:spAutoFit/>
          </a:bodyPr>
          <a:lstStyle/>
          <a:p>
            <a:r>
              <a:rPr lang="en-US" sz="2000" b="1">
                <a:solidFill>
                  <a:schemeClr val="bg1"/>
                </a:solidFill>
              </a:rPr>
              <a:t>Tagged Text</a:t>
            </a:r>
            <a:endParaRPr lang="en-US" sz="2000" b="1" dirty="0">
              <a:solidFill>
                <a:schemeClr val="bg1"/>
              </a:solidFill>
            </a:endParaRPr>
          </a:p>
        </p:txBody>
      </p:sp>
      <p:sp>
        <p:nvSpPr>
          <p:cNvPr id="21" name="TextBox 20"/>
          <p:cNvSpPr txBox="1"/>
          <p:nvPr/>
        </p:nvSpPr>
        <p:spPr>
          <a:xfrm>
            <a:off x="5330698" y="2735666"/>
            <a:ext cx="1237839" cy="338554"/>
          </a:xfrm>
          <a:prstGeom prst="rect">
            <a:avLst/>
          </a:prstGeom>
          <a:noFill/>
        </p:spPr>
        <p:txBody>
          <a:bodyPr wrap="none" rtlCol="0">
            <a:spAutoFit/>
          </a:bodyPr>
          <a:lstStyle/>
          <a:p>
            <a:r>
              <a:rPr lang="en-US" sz="1600" b="1" dirty="0">
                <a:solidFill>
                  <a:srgbClr val="E87722"/>
                </a:solidFill>
              </a:rPr>
              <a:t>Connections</a:t>
            </a:r>
          </a:p>
        </p:txBody>
      </p:sp>
      <p:sp>
        <p:nvSpPr>
          <p:cNvPr id="22" name="TextBox 21"/>
          <p:cNvSpPr txBox="1"/>
          <p:nvPr/>
        </p:nvSpPr>
        <p:spPr>
          <a:xfrm>
            <a:off x="6421645" y="3094924"/>
            <a:ext cx="1075615" cy="338554"/>
          </a:xfrm>
          <a:prstGeom prst="rect">
            <a:avLst/>
          </a:prstGeom>
          <a:noFill/>
        </p:spPr>
        <p:txBody>
          <a:bodyPr wrap="none" rtlCol="0">
            <a:spAutoFit/>
          </a:bodyPr>
          <a:lstStyle/>
          <a:p>
            <a:r>
              <a:rPr lang="en-US" sz="1600" b="1" dirty="0">
                <a:solidFill>
                  <a:srgbClr val="E87722"/>
                </a:solidFill>
              </a:rPr>
              <a:t>Consistent</a:t>
            </a:r>
          </a:p>
        </p:txBody>
      </p:sp>
      <p:sp>
        <p:nvSpPr>
          <p:cNvPr id="23" name="TextBox 22"/>
          <p:cNvSpPr txBox="1"/>
          <p:nvPr/>
        </p:nvSpPr>
        <p:spPr>
          <a:xfrm>
            <a:off x="7244432" y="2805638"/>
            <a:ext cx="1376467" cy="338554"/>
          </a:xfrm>
          <a:prstGeom prst="rect">
            <a:avLst/>
          </a:prstGeom>
          <a:noFill/>
        </p:spPr>
        <p:txBody>
          <a:bodyPr wrap="none" rtlCol="0">
            <a:spAutoFit/>
          </a:bodyPr>
          <a:lstStyle/>
          <a:p>
            <a:r>
              <a:rPr lang="en-US" sz="1600" b="1" dirty="0">
                <a:solidFill>
                  <a:srgbClr val="E87722"/>
                </a:solidFill>
              </a:rPr>
              <a:t>De-duplicated</a:t>
            </a:r>
          </a:p>
        </p:txBody>
      </p:sp>
      <p:sp>
        <p:nvSpPr>
          <p:cNvPr id="24" name="TextBox 23"/>
          <p:cNvSpPr txBox="1"/>
          <p:nvPr/>
        </p:nvSpPr>
        <p:spPr>
          <a:xfrm>
            <a:off x="4995847" y="4371929"/>
            <a:ext cx="1267526" cy="400110"/>
          </a:xfrm>
          <a:prstGeom prst="rect">
            <a:avLst/>
          </a:prstGeom>
          <a:noFill/>
        </p:spPr>
        <p:txBody>
          <a:bodyPr wrap="none" rtlCol="0">
            <a:spAutoFit/>
          </a:bodyPr>
          <a:lstStyle/>
          <a:p>
            <a:r>
              <a:rPr lang="en-US" sz="2000" b="1" dirty="0">
                <a:solidFill>
                  <a:schemeClr val="bg1"/>
                </a:solidFill>
              </a:rPr>
              <a:t>Semantics</a:t>
            </a:r>
          </a:p>
        </p:txBody>
      </p:sp>
      <p:sp>
        <p:nvSpPr>
          <p:cNvPr id="25" name="TextBox 24"/>
          <p:cNvSpPr txBox="1"/>
          <p:nvPr/>
        </p:nvSpPr>
        <p:spPr>
          <a:xfrm>
            <a:off x="6662986" y="4017887"/>
            <a:ext cx="1161472" cy="400110"/>
          </a:xfrm>
          <a:prstGeom prst="rect">
            <a:avLst/>
          </a:prstGeom>
          <a:noFill/>
        </p:spPr>
        <p:txBody>
          <a:bodyPr wrap="none" rtlCol="0">
            <a:spAutoFit/>
          </a:bodyPr>
          <a:lstStyle/>
          <a:p>
            <a:r>
              <a:rPr lang="en-US" sz="2000" b="1" dirty="0">
                <a:solidFill>
                  <a:schemeClr val="bg1"/>
                </a:solidFill>
              </a:rPr>
              <a:t>Concepts</a:t>
            </a:r>
          </a:p>
        </p:txBody>
      </p:sp>
      <p:sp>
        <p:nvSpPr>
          <p:cNvPr id="26" name="TextBox 25"/>
          <p:cNvSpPr txBox="1"/>
          <p:nvPr/>
        </p:nvSpPr>
        <p:spPr>
          <a:xfrm>
            <a:off x="6448310" y="1701137"/>
            <a:ext cx="1157496" cy="369332"/>
          </a:xfrm>
          <a:prstGeom prst="rect">
            <a:avLst/>
          </a:prstGeom>
          <a:noFill/>
        </p:spPr>
        <p:txBody>
          <a:bodyPr wrap="none" rtlCol="0">
            <a:spAutoFit/>
          </a:bodyPr>
          <a:lstStyle/>
          <a:p>
            <a:r>
              <a:rPr lang="en-US" b="1" dirty="0">
                <a:solidFill>
                  <a:schemeClr val="bg1"/>
                </a:solidFill>
              </a:rPr>
              <a:t>Reusable?</a:t>
            </a:r>
            <a:endParaRPr lang="en-US" dirty="0">
              <a:solidFill>
                <a:schemeClr val="bg1"/>
              </a:solidFill>
            </a:endParaRPr>
          </a:p>
        </p:txBody>
      </p:sp>
      <p:sp>
        <p:nvSpPr>
          <p:cNvPr id="27" name="TextBox 26"/>
          <p:cNvSpPr txBox="1"/>
          <p:nvPr/>
        </p:nvSpPr>
        <p:spPr>
          <a:xfrm>
            <a:off x="6509076" y="4349109"/>
            <a:ext cx="1283300" cy="400110"/>
          </a:xfrm>
          <a:prstGeom prst="rect">
            <a:avLst/>
          </a:prstGeom>
          <a:noFill/>
        </p:spPr>
        <p:txBody>
          <a:bodyPr wrap="none" rtlCol="0">
            <a:spAutoFit/>
          </a:bodyPr>
          <a:lstStyle/>
          <a:p>
            <a:r>
              <a:rPr lang="en-US" sz="2000" b="1">
                <a:solidFill>
                  <a:schemeClr val="bg1"/>
                </a:solidFill>
              </a:rPr>
              <a:t>Defintions</a:t>
            </a:r>
            <a:endParaRPr lang="en-US" sz="2000" b="1" dirty="0">
              <a:solidFill>
                <a:schemeClr val="bg1"/>
              </a:solidFill>
            </a:endParaRPr>
          </a:p>
        </p:txBody>
      </p:sp>
      <p:sp>
        <p:nvSpPr>
          <p:cNvPr id="28" name="TextBox 27"/>
          <p:cNvSpPr txBox="1"/>
          <p:nvPr/>
        </p:nvSpPr>
        <p:spPr>
          <a:xfrm>
            <a:off x="8066772" y="4011466"/>
            <a:ext cx="984821" cy="400110"/>
          </a:xfrm>
          <a:prstGeom prst="rect">
            <a:avLst/>
          </a:prstGeom>
          <a:noFill/>
        </p:spPr>
        <p:txBody>
          <a:bodyPr wrap="none" rtlCol="0">
            <a:spAutoFit/>
          </a:bodyPr>
          <a:lstStyle/>
          <a:p>
            <a:r>
              <a:rPr lang="en-US" sz="2000" b="1">
                <a:solidFill>
                  <a:schemeClr val="bg1"/>
                </a:solidFill>
              </a:rPr>
              <a:t>Validity</a:t>
            </a:r>
            <a:endParaRPr lang="en-US" sz="2000" b="1" dirty="0">
              <a:solidFill>
                <a:schemeClr val="bg1"/>
              </a:solidFill>
            </a:endParaRPr>
          </a:p>
        </p:txBody>
      </p:sp>
      <p:sp>
        <p:nvSpPr>
          <p:cNvPr id="29" name="TextBox 28"/>
          <p:cNvSpPr txBox="1"/>
          <p:nvPr/>
        </p:nvSpPr>
        <p:spPr>
          <a:xfrm>
            <a:off x="7961521" y="4325355"/>
            <a:ext cx="1352806" cy="400110"/>
          </a:xfrm>
          <a:prstGeom prst="rect">
            <a:avLst/>
          </a:prstGeom>
          <a:noFill/>
        </p:spPr>
        <p:txBody>
          <a:bodyPr wrap="none" rtlCol="0">
            <a:spAutoFit/>
          </a:bodyPr>
          <a:lstStyle/>
          <a:p>
            <a:r>
              <a:rPr lang="en-US" sz="2000" b="1" dirty="0">
                <a:solidFill>
                  <a:schemeClr val="bg1"/>
                </a:solidFill>
              </a:rPr>
              <a:t>Searchable</a:t>
            </a:r>
          </a:p>
        </p:txBody>
      </p:sp>
      <p:cxnSp>
        <p:nvCxnSpPr>
          <p:cNvPr id="31" name="Straight Arrow Connector 30"/>
          <p:cNvCxnSpPr/>
          <p:nvPr/>
        </p:nvCxnSpPr>
        <p:spPr>
          <a:xfrm flipV="1">
            <a:off x="4146966" y="1781255"/>
            <a:ext cx="874857" cy="3988488"/>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1473743" y="3101586"/>
            <a:ext cx="2127177" cy="954107"/>
          </a:xfrm>
          <a:prstGeom prst="rect">
            <a:avLst/>
          </a:prstGeom>
          <a:noFill/>
        </p:spPr>
        <p:txBody>
          <a:bodyPr wrap="square" rtlCol="0">
            <a:spAutoFit/>
          </a:bodyPr>
          <a:lstStyle/>
          <a:p>
            <a:pPr algn="r"/>
            <a:r>
              <a:rPr lang="en-US" sz="2800" b="1" dirty="0"/>
              <a:t>Continuous</a:t>
            </a:r>
          </a:p>
          <a:p>
            <a:pPr algn="r"/>
            <a:r>
              <a:rPr lang="en-US" sz="2800" b="1" dirty="0"/>
              <a:t>Enrichment</a:t>
            </a:r>
          </a:p>
        </p:txBody>
      </p:sp>
      <p:sp>
        <p:nvSpPr>
          <p:cNvPr id="3" name="TextBox 2">
            <a:extLst>
              <a:ext uri="{FF2B5EF4-FFF2-40B4-BE49-F238E27FC236}">
                <a16:creationId xmlns:a16="http://schemas.microsoft.com/office/drawing/2014/main" id="{CB600CA3-DA09-0244-AB2A-CBFB1D718CC1}"/>
              </a:ext>
            </a:extLst>
          </p:cNvPr>
          <p:cNvSpPr txBox="1"/>
          <p:nvPr/>
        </p:nvSpPr>
        <p:spPr>
          <a:xfrm rot="17031611">
            <a:off x="2794263" y="3679537"/>
            <a:ext cx="2789546" cy="523220"/>
          </a:xfrm>
          <a:prstGeom prst="rect">
            <a:avLst/>
          </a:prstGeom>
          <a:noFill/>
        </p:spPr>
        <p:txBody>
          <a:bodyPr wrap="none" rtlCol="0">
            <a:spAutoFit/>
          </a:bodyPr>
          <a:lstStyle/>
          <a:p>
            <a:r>
              <a:rPr lang="en-US" sz="2800" dirty="0"/>
              <a:t>Machine Learning</a:t>
            </a:r>
          </a:p>
        </p:txBody>
      </p:sp>
    </p:spTree>
    <p:extLst>
      <p:ext uri="{BB962C8B-B14F-4D97-AF65-F5344CB8AC3E}">
        <p14:creationId xmlns:p14="http://schemas.microsoft.com/office/powerpoint/2010/main" val="1910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2686" y="4529277"/>
            <a:ext cx="6030930" cy="838200"/>
          </a:xfrm>
        </p:spPr>
        <p:txBody>
          <a:bodyPr>
            <a:normAutofit fontScale="90000"/>
          </a:bodyPr>
          <a:lstStyle/>
          <a:p>
            <a:r>
              <a:rPr lang="en-US" dirty="0"/>
              <a:t>Our Brains are Graphs</a:t>
            </a:r>
          </a:p>
        </p:txBody>
      </p:sp>
      <p:grpSp>
        <p:nvGrpSpPr>
          <p:cNvPr id="555" name="Group 554"/>
          <p:cNvGrpSpPr/>
          <p:nvPr/>
        </p:nvGrpSpPr>
        <p:grpSpPr>
          <a:xfrm>
            <a:off x="3341378" y="246313"/>
            <a:ext cx="6799230" cy="6340217"/>
            <a:chOff x="646304" y="-1039837"/>
            <a:chExt cx="6799230" cy="6340217"/>
          </a:xfrm>
        </p:grpSpPr>
        <p:sp>
          <p:nvSpPr>
            <p:cNvPr id="4" name="Oval 3"/>
            <p:cNvSpPr/>
            <p:nvPr/>
          </p:nvSpPr>
          <p:spPr>
            <a:xfrm>
              <a:off x="5253813" y="1296053"/>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 name="Oval 4"/>
            <p:cNvSpPr/>
            <p:nvPr/>
          </p:nvSpPr>
          <p:spPr>
            <a:xfrm>
              <a:off x="3389874" y="1038879"/>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 name="Oval 5"/>
            <p:cNvSpPr/>
            <p:nvPr/>
          </p:nvSpPr>
          <p:spPr>
            <a:xfrm>
              <a:off x="4307236" y="1226202"/>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 name="Oval 6"/>
            <p:cNvSpPr/>
            <p:nvPr/>
          </p:nvSpPr>
          <p:spPr>
            <a:xfrm>
              <a:off x="4023075" y="1275415"/>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 name="Oval 7"/>
            <p:cNvSpPr/>
            <p:nvPr/>
          </p:nvSpPr>
          <p:spPr>
            <a:xfrm>
              <a:off x="2258567" y="128176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 name="Oval 8"/>
            <p:cNvSpPr/>
            <p:nvPr/>
          </p:nvSpPr>
          <p:spPr>
            <a:xfrm>
              <a:off x="2861819" y="621363"/>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 name="Oval 9"/>
            <p:cNvSpPr/>
            <p:nvPr/>
          </p:nvSpPr>
          <p:spPr>
            <a:xfrm>
              <a:off x="4550124" y="1761191"/>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1" name="Oval 10"/>
            <p:cNvSpPr/>
            <p:nvPr/>
          </p:nvSpPr>
          <p:spPr>
            <a:xfrm>
              <a:off x="4858476" y="1931721"/>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2" name="Oval 11"/>
            <p:cNvSpPr/>
            <p:nvPr/>
          </p:nvSpPr>
          <p:spPr>
            <a:xfrm>
              <a:off x="4751736" y="400705"/>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3" name="Oval 12"/>
            <p:cNvSpPr/>
            <p:nvPr/>
          </p:nvSpPr>
          <p:spPr>
            <a:xfrm>
              <a:off x="3495283" y="315775"/>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4" name="Oval 13"/>
            <p:cNvSpPr/>
            <p:nvPr/>
          </p:nvSpPr>
          <p:spPr>
            <a:xfrm>
              <a:off x="3370611" y="-156112"/>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5" name="Oval 14"/>
            <p:cNvSpPr/>
            <p:nvPr/>
          </p:nvSpPr>
          <p:spPr>
            <a:xfrm>
              <a:off x="3904858" y="-353948"/>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6" name="Oval 15"/>
            <p:cNvSpPr/>
            <p:nvPr/>
          </p:nvSpPr>
          <p:spPr>
            <a:xfrm>
              <a:off x="4224687" y="-199373"/>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7" name="Oval 16"/>
            <p:cNvSpPr/>
            <p:nvPr/>
          </p:nvSpPr>
          <p:spPr>
            <a:xfrm>
              <a:off x="5156059" y="845959"/>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8" name="Oval 17"/>
            <p:cNvSpPr/>
            <p:nvPr/>
          </p:nvSpPr>
          <p:spPr>
            <a:xfrm>
              <a:off x="4462918" y="907202"/>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9" name="Oval 18"/>
            <p:cNvSpPr/>
            <p:nvPr/>
          </p:nvSpPr>
          <p:spPr>
            <a:xfrm>
              <a:off x="4603295" y="326888"/>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0" name="Oval 19"/>
            <p:cNvSpPr/>
            <p:nvPr/>
          </p:nvSpPr>
          <p:spPr>
            <a:xfrm>
              <a:off x="3089579" y="315775"/>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1" name="Oval 20"/>
            <p:cNvSpPr/>
            <p:nvPr/>
          </p:nvSpPr>
          <p:spPr>
            <a:xfrm>
              <a:off x="2775154" y="-38043"/>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2" name="Oval 21"/>
            <p:cNvSpPr/>
            <p:nvPr/>
          </p:nvSpPr>
          <p:spPr>
            <a:xfrm>
              <a:off x="1728059" y="907202"/>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3" name="Oval 22"/>
            <p:cNvSpPr/>
            <p:nvPr/>
          </p:nvSpPr>
          <p:spPr>
            <a:xfrm>
              <a:off x="1828202" y="153660"/>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4" name="Oval 23"/>
            <p:cNvSpPr/>
            <p:nvPr/>
          </p:nvSpPr>
          <p:spPr>
            <a:xfrm>
              <a:off x="1833115" y="-344587"/>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5" name="Oval 24"/>
            <p:cNvSpPr/>
            <p:nvPr/>
          </p:nvSpPr>
          <p:spPr>
            <a:xfrm>
              <a:off x="1492889" y="-366748"/>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6" name="Oval 25"/>
            <p:cNvSpPr/>
            <p:nvPr/>
          </p:nvSpPr>
          <p:spPr>
            <a:xfrm>
              <a:off x="1083932" y="723757"/>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7" name="Oval 26"/>
            <p:cNvSpPr/>
            <p:nvPr/>
          </p:nvSpPr>
          <p:spPr>
            <a:xfrm>
              <a:off x="794330" y="755807"/>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8" name="Oval 27"/>
            <p:cNvSpPr/>
            <p:nvPr/>
          </p:nvSpPr>
          <p:spPr>
            <a:xfrm>
              <a:off x="1218041" y="54559"/>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9" name="Oval 28"/>
            <p:cNvSpPr/>
            <p:nvPr/>
          </p:nvSpPr>
          <p:spPr>
            <a:xfrm>
              <a:off x="901482" y="460236"/>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0" name="Oval 29"/>
            <p:cNvSpPr/>
            <p:nvPr/>
          </p:nvSpPr>
          <p:spPr>
            <a:xfrm>
              <a:off x="1510416" y="497252"/>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1" name="Oval 30"/>
            <p:cNvSpPr/>
            <p:nvPr/>
          </p:nvSpPr>
          <p:spPr>
            <a:xfrm>
              <a:off x="1308960" y="1254330"/>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2" name="Oval 31"/>
            <p:cNvSpPr/>
            <p:nvPr/>
          </p:nvSpPr>
          <p:spPr>
            <a:xfrm>
              <a:off x="1623643" y="1429428"/>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3" name="Oval 32"/>
            <p:cNvSpPr/>
            <p:nvPr/>
          </p:nvSpPr>
          <p:spPr>
            <a:xfrm>
              <a:off x="901482" y="1572054"/>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4" name="Oval 33"/>
            <p:cNvSpPr/>
            <p:nvPr/>
          </p:nvSpPr>
          <p:spPr>
            <a:xfrm>
              <a:off x="646304" y="1140253"/>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5" name="Oval 34"/>
            <p:cNvSpPr/>
            <p:nvPr/>
          </p:nvSpPr>
          <p:spPr>
            <a:xfrm>
              <a:off x="2018900" y="792815"/>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6" name="Oval 35"/>
            <p:cNvSpPr/>
            <p:nvPr/>
          </p:nvSpPr>
          <p:spPr>
            <a:xfrm>
              <a:off x="2266313" y="463017"/>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7" name="Oval 36"/>
            <p:cNvSpPr/>
            <p:nvPr/>
          </p:nvSpPr>
          <p:spPr>
            <a:xfrm>
              <a:off x="2503942" y="1039737"/>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8" name="Oval 37"/>
            <p:cNvSpPr/>
            <p:nvPr/>
          </p:nvSpPr>
          <p:spPr>
            <a:xfrm>
              <a:off x="2711348" y="1419877"/>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9" name="Oval 38"/>
            <p:cNvSpPr/>
            <p:nvPr/>
          </p:nvSpPr>
          <p:spPr>
            <a:xfrm>
              <a:off x="2574714" y="1761191"/>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0" name="Oval 39"/>
            <p:cNvSpPr/>
            <p:nvPr/>
          </p:nvSpPr>
          <p:spPr>
            <a:xfrm>
              <a:off x="3244626" y="1632602"/>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1" name="Oval 40"/>
            <p:cNvSpPr/>
            <p:nvPr/>
          </p:nvSpPr>
          <p:spPr>
            <a:xfrm>
              <a:off x="4979596" y="144130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2" name="Oval 41"/>
            <p:cNvSpPr/>
            <p:nvPr/>
          </p:nvSpPr>
          <p:spPr>
            <a:xfrm>
              <a:off x="2317572" y="2071430"/>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3" name="Oval 42"/>
            <p:cNvSpPr/>
            <p:nvPr/>
          </p:nvSpPr>
          <p:spPr>
            <a:xfrm>
              <a:off x="4862714" y="911825"/>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4" name="Oval 43"/>
            <p:cNvSpPr/>
            <p:nvPr/>
          </p:nvSpPr>
          <p:spPr>
            <a:xfrm>
              <a:off x="2816149" y="-45416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5" name="Oval 44"/>
            <p:cNvSpPr/>
            <p:nvPr/>
          </p:nvSpPr>
          <p:spPr>
            <a:xfrm>
              <a:off x="2258568" y="-98253"/>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6" name="Oval 45"/>
            <p:cNvSpPr/>
            <p:nvPr/>
          </p:nvSpPr>
          <p:spPr>
            <a:xfrm>
              <a:off x="2415328" y="-546040"/>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7" name="Oval 46"/>
            <p:cNvSpPr/>
            <p:nvPr/>
          </p:nvSpPr>
          <p:spPr>
            <a:xfrm>
              <a:off x="2806076" y="-866471"/>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8" name="Oval 47"/>
            <p:cNvSpPr/>
            <p:nvPr/>
          </p:nvSpPr>
          <p:spPr>
            <a:xfrm>
              <a:off x="3187065" y="-954463"/>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9" name="Oval 48"/>
            <p:cNvSpPr/>
            <p:nvPr/>
          </p:nvSpPr>
          <p:spPr>
            <a:xfrm>
              <a:off x="4707286" y="-971652"/>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0" name="Oval 49"/>
            <p:cNvSpPr/>
            <p:nvPr/>
          </p:nvSpPr>
          <p:spPr>
            <a:xfrm>
              <a:off x="3906234" y="-885236"/>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1" name="Oval 50"/>
            <p:cNvSpPr/>
            <p:nvPr/>
          </p:nvSpPr>
          <p:spPr>
            <a:xfrm>
              <a:off x="4223688" y="-1039837"/>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2" name="Oval 51"/>
            <p:cNvSpPr/>
            <p:nvPr/>
          </p:nvSpPr>
          <p:spPr>
            <a:xfrm>
              <a:off x="3585468" y="-984306"/>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 name="Oval 52"/>
            <p:cNvSpPr/>
            <p:nvPr/>
          </p:nvSpPr>
          <p:spPr>
            <a:xfrm>
              <a:off x="2090627" y="-699863"/>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 name="Oval 53"/>
            <p:cNvSpPr/>
            <p:nvPr/>
          </p:nvSpPr>
          <p:spPr>
            <a:xfrm>
              <a:off x="1719924" y="1954851"/>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 name="Oval 54"/>
            <p:cNvSpPr/>
            <p:nvPr/>
          </p:nvSpPr>
          <p:spPr>
            <a:xfrm>
              <a:off x="1119677" y="2057735"/>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6" name="Oval 55"/>
            <p:cNvSpPr/>
            <p:nvPr/>
          </p:nvSpPr>
          <p:spPr>
            <a:xfrm>
              <a:off x="2011520" y="2154017"/>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7" name="Oval 56"/>
            <p:cNvSpPr/>
            <p:nvPr/>
          </p:nvSpPr>
          <p:spPr>
            <a:xfrm>
              <a:off x="2611766" y="2136961"/>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8" name="Oval 57"/>
            <p:cNvSpPr/>
            <p:nvPr/>
          </p:nvSpPr>
          <p:spPr>
            <a:xfrm>
              <a:off x="1548969" y="2180916"/>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9" name="Oval 58"/>
            <p:cNvSpPr/>
            <p:nvPr/>
          </p:nvSpPr>
          <p:spPr>
            <a:xfrm>
              <a:off x="3088223" y="2775169"/>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0" name="Oval 59"/>
            <p:cNvSpPr/>
            <p:nvPr/>
          </p:nvSpPr>
          <p:spPr>
            <a:xfrm>
              <a:off x="2900612" y="2353180"/>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1" name="Oval 60"/>
            <p:cNvSpPr/>
            <p:nvPr/>
          </p:nvSpPr>
          <p:spPr>
            <a:xfrm>
              <a:off x="3398525" y="2682740"/>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2" name="Oval 61"/>
            <p:cNvSpPr/>
            <p:nvPr/>
          </p:nvSpPr>
          <p:spPr>
            <a:xfrm>
              <a:off x="3706075" y="3102527"/>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3" name="Oval 62"/>
            <p:cNvSpPr/>
            <p:nvPr/>
          </p:nvSpPr>
          <p:spPr>
            <a:xfrm>
              <a:off x="3899341" y="2851036"/>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4" name="Oval 63"/>
            <p:cNvSpPr/>
            <p:nvPr/>
          </p:nvSpPr>
          <p:spPr>
            <a:xfrm>
              <a:off x="4171527" y="209899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5" name="Oval 64"/>
            <p:cNvSpPr/>
            <p:nvPr/>
          </p:nvSpPr>
          <p:spPr>
            <a:xfrm>
              <a:off x="4367392" y="258535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6" name="Oval 65"/>
            <p:cNvSpPr/>
            <p:nvPr/>
          </p:nvSpPr>
          <p:spPr>
            <a:xfrm>
              <a:off x="4714556" y="2912716"/>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7" name="Oval 66"/>
            <p:cNvSpPr/>
            <p:nvPr/>
          </p:nvSpPr>
          <p:spPr>
            <a:xfrm>
              <a:off x="5393801" y="2252476"/>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8" name="Oval 67"/>
            <p:cNvSpPr/>
            <p:nvPr/>
          </p:nvSpPr>
          <p:spPr>
            <a:xfrm>
              <a:off x="5516491" y="1813983"/>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9" name="Oval 68"/>
            <p:cNvSpPr/>
            <p:nvPr/>
          </p:nvSpPr>
          <p:spPr>
            <a:xfrm>
              <a:off x="4133504" y="3279293"/>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0" name="Oval 69"/>
            <p:cNvSpPr/>
            <p:nvPr/>
          </p:nvSpPr>
          <p:spPr>
            <a:xfrm>
              <a:off x="3996571" y="370332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1" name="Oval 70"/>
            <p:cNvSpPr/>
            <p:nvPr/>
          </p:nvSpPr>
          <p:spPr>
            <a:xfrm>
              <a:off x="4611122" y="3611445"/>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2" name="Oval 71"/>
            <p:cNvSpPr/>
            <p:nvPr/>
          </p:nvSpPr>
          <p:spPr>
            <a:xfrm>
              <a:off x="4859253" y="3413930"/>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3" name="Oval 72"/>
            <p:cNvSpPr/>
            <p:nvPr/>
          </p:nvSpPr>
          <p:spPr>
            <a:xfrm>
              <a:off x="5265837" y="328573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4" name="Oval 73"/>
            <p:cNvSpPr/>
            <p:nvPr/>
          </p:nvSpPr>
          <p:spPr>
            <a:xfrm>
              <a:off x="5263086" y="2682189"/>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5" name="Oval 74"/>
            <p:cNvSpPr/>
            <p:nvPr/>
          </p:nvSpPr>
          <p:spPr>
            <a:xfrm>
              <a:off x="5190462" y="3553676"/>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6" name="Oval 75"/>
            <p:cNvSpPr/>
            <p:nvPr/>
          </p:nvSpPr>
          <p:spPr>
            <a:xfrm>
              <a:off x="5626755" y="3059065"/>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7" name="Oval 76"/>
            <p:cNvSpPr/>
            <p:nvPr/>
          </p:nvSpPr>
          <p:spPr>
            <a:xfrm>
              <a:off x="5864982" y="2663486"/>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8" name="Oval 77"/>
            <p:cNvSpPr/>
            <p:nvPr/>
          </p:nvSpPr>
          <p:spPr>
            <a:xfrm>
              <a:off x="4550602" y="3996571"/>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9" name="Oval 78"/>
            <p:cNvSpPr/>
            <p:nvPr/>
          </p:nvSpPr>
          <p:spPr>
            <a:xfrm>
              <a:off x="4042785" y="4007025"/>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0" name="Oval 79"/>
            <p:cNvSpPr/>
            <p:nvPr/>
          </p:nvSpPr>
          <p:spPr>
            <a:xfrm>
              <a:off x="4452670" y="4987996"/>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1" name="Oval 80"/>
            <p:cNvSpPr/>
            <p:nvPr/>
          </p:nvSpPr>
          <p:spPr>
            <a:xfrm>
              <a:off x="4727210" y="5150299"/>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2" name="Oval 81"/>
            <p:cNvSpPr/>
            <p:nvPr/>
          </p:nvSpPr>
          <p:spPr>
            <a:xfrm>
              <a:off x="4770674" y="4629278"/>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3" name="Oval 82"/>
            <p:cNvSpPr/>
            <p:nvPr/>
          </p:nvSpPr>
          <p:spPr>
            <a:xfrm>
              <a:off x="5610800" y="3485455"/>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4" name="Oval 83"/>
            <p:cNvSpPr/>
            <p:nvPr/>
          </p:nvSpPr>
          <p:spPr>
            <a:xfrm>
              <a:off x="6139522" y="2872005"/>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5" name="Oval 84"/>
            <p:cNvSpPr/>
            <p:nvPr/>
          </p:nvSpPr>
          <p:spPr>
            <a:xfrm>
              <a:off x="7249236" y="2215639"/>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6" name="Oval 85"/>
            <p:cNvSpPr/>
            <p:nvPr/>
          </p:nvSpPr>
          <p:spPr>
            <a:xfrm>
              <a:off x="6914728" y="2059384"/>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7" name="Oval 86"/>
            <p:cNvSpPr/>
            <p:nvPr/>
          </p:nvSpPr>
          <p:spPr>
            <a:xfrm>
              <a:off x="6578567" y="2013720"/>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8" name="Oval 87"/>
            <p:cNvSpPr/>
            <p:nvPr/>
          </p:nvSpPr>
          <p:spPr>
            <a:xfrm>
              <a:off x="5806663" y="2301465"/>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9" name="Oval 88"/>
            <p:cNvSpPr/>
            <p:nvPr/>
          </p:nvSpPr>
          <p:spPr>
            <a:xfrm>
              <a:off x="5576138" y="2602414"/>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0" name="Oval 89"/>
            <p:cNvSpPr/>
            <p:nvPr/>
          </p:nvSpPr>
          <p:spPr>
            <a:xfrm>
              <a:off x="6144247" y="1718802"/>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1" name="Oval 90"/>
            <p:cNvSpPr/>
            <p:nvPr/>
          </p:nvSpPr>
          <p:spPr>
            <a:xfrm>
              <a:off x="6179135" y="2145766"/>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2" name="Oval 91"/>
            <p:cNvSpPr/>
            <p:nvPr/>
          </p:nvSpPr>
          <p:spPr>
            <a:xfrm>
              <a:off x="5955211" y="1944950"/>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3" name="Oval 92"/>
            <p:cNvSpPr/>
            <p:nvPr/>
          </p:nvSpPr>
          <p:spPr>
            <a:xfrm>
              <a:off x="6920227" y="2566654"/>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4" name="Oval 93"/>
            <p:cNvSpPr/>
            <p:nvPr/>
          </p:nvSpPr>
          <p:spPr>
            <a:xfrm>
              <a:off x="6571966" y="1634095"/>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5" name="Oval 94"/>
            <p:cNvSpPr/>
            <p:nvPr/>
          </p:nvSpPr>
          <p:spPr>
            <a:xfrm>
              <a:off x="7170012" y="108006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6" name="Oval 95"/>
            <p:cNvSpPr/>
            <p:nvPr/>
          </p:nvSpPr>
          <p:spPr>
            <a:xfrm>
              <a:off x="7070978" y="608009"/>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7" name="Oval 96"/>
            <p:cNvSpPr/>
            <p:nvPr/>
          </p:nvSpPr>
          <p:spPr>
            <a:xfrm>
              <a:off x="6715011" y="125227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8" name="Oval 97"/>
            <p:cNvSpPr/>
            <p:nvPr/>
          </p:nvSpPr>
          <p:spPr>
            <a:xfrm>
              <a:off x="6919680" y="866042"/>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9" name="Oval 98"/>
            <p:cNvSpPr/>
            <p:nvPr/>
          </p:nvSpPr>
          <p:spPr>
            <a:xfrm>
              <a:off x="5734589" y="97167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0" name="Oval 99"/>
            <p:cNvSpPr/>
            <p:nvPr/>
          </p:nvSpPr>
          <p:spPr>
            <a:xfrm>
              <a:off x="6075275" y="922838"/>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1" name="Oval 100"/>
            <p:cNvSpPr/>
            <p:nvPr/>
          </p:nvSpPr>
          <p:spPr>
            <a:xfrm>
              <a:off x="5951450" y="154488"/>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2" name="Oval 101"/>
            <p:cNvSpPr/>
            <p:nvPr/>
          </p:nvSpPr>
          <p:spPr>
            <a:xfrm>
              <a:off x="6575679" y="20634"/>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103" name="Straight Connector 102"/>
            <p:cNvCxnSpPr/>
            <p:nvPr/>
          </p:nvCxnSpPr>
          <p:spPr>
            <a:xfrm flipH="1">
              <a:off x="3331089" y="1832628"/>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 idx="2"/>
              <a:endCxn id="75" idx="6"/>
            </p:cNvCxnSpPr>
            <p:nvPr/>
          </p:nvCxnSpPr>
          <p:spPr>
            <a:xfrm flipH="1">
              <a:off x="3068849" y="2288240"/>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2" idx="5"/>
              <a:endCxn id="75" idx="1"/>
            </p:cNvCxnSpPr>
            <p:nvPr/>
          </p:nvCxnSpPr>
          <p:spPr>
            <a:xfrm>
              <a:off x="2764758" y="2289482"/>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5"/>
              <a:endCxn id="76" idx="1"/>
            </p:cNvCxnSpPr>
            <p:nvPr/>
          </p:nvCxnSpPr>
          <p:spPr>
            <a:xfrm>
              <a:off x="3044211" y="2496310"/>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4" idx="5"/>
              <a:endCxn id="77" idx="2"/>
            </p:cNvCxnSpPr>
            <p:nvPr/>
          </p:nvCxnSpPr>
          <p:spPr>
            <a:xfrm>
              <a:off x="3231822" y="2918299"/>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4" idx="1"/>
            </p:cNvCxnSpPr>
            <p:nvPr/>
          </p:nvCxnSpPr>
          <p:spPr>
            <a:xfrm>
              <a:off x="3024536" y="2518427"/>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7"/>
              <a:endCxn id="76" idx="2"/>
            </p:cNvCxnSpPr>
            <p:nvPr/>
          </p:nvCxnSpPr>
          <p:spPr>
            <a:xfrm flipV="1">
              <a:off x="3231822" y="2750353"/>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6" idx="6"/>
              <a:endCxn id="78" idx="1"/>
            </p:cNvCxnSpPr>
            <p:nvPr/>
          </p:nvCxnSpPr>
          <p:spPr>
            <a:xfrm>
              <a:off x="3537603" y="2750353"/>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6" idx="5"/>
              <a:endCxn id="77" idx="1"/>
            </p:cNvCxnSpPr>
            <p:nvPr/>
          </p:nvCxnSpPr>
          <p:spPr>
            <a:xfrm>
              <a:off x="3517235" y="2798163"/>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4" idx="6"/>
              <a:endCxn id="78" idx="2"/>
            </p:cNvCxnSpPr>
            <p:nvPr/>
          </p:nvCxnSpPr>
          <p:spPr>
            <a:xfrm>
              <a:off x="3256460" y="2859013"/>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 idx="4"/>
              <a:endCxn id="77" idx="0"/>
            </p:cNvCxnSpPr>
            <p:nvPr/>
          </p:nvCxnSpPr>
          <p:spPr>
            <a:xfrm>
              <a:off x="3711924" y="2448577"/>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 idx="3"/>
              <a:endCxn id="76" idx="0"/>
            </p:cNvCxnSpPr>
            <p:nvPr/>
          </p:nvCxnSpPr>
          <p:spPr>
            <a:xfrm flipH="1">
              <a:off x="3468064" y="2401615"/>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 idx="4"/>
              <a:endCxn id="76" idx="1"/>
            </p:cNvCxnSpPr>
            <p:nvPr/>
          </p:nvCxnSpPr>
          <p:spPr>
            <a:xfrm>
              <a:off x="3226149" y="2242202"/>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 idx="5"/>
              <a:endCxn id="78" idx="0"/>
            </p:cNvCxnSpPr>
            <p:nvPr/>
          </p:nvCxnSpPr>
          <p:spPr>
            <a:xfrm>
              <a:off x="3832034" y="2401615"/>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 idx="4"/>
              <a:endCxn id="78" idx="0"/>
            </p:cNvCxnSpPr>
            <p:nvPr/>
          </p:nvCxnSpPr>
          <p:spPr>
            <a:xfrm flipH="1">
              <a:off x="3942946" y="1924702"/>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9" idx="3"/>
              <a:endCxn id="76" idx="7"/>
            </p:cNvCxnSpPr>
            <p:nvPr/>
          </p:nvCxnSpPr>
          <p:spPr>
            <a:xfrm flipH="1">
              <a:off x="3517235" y="2236023"/>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2"/>
              <a:endCxn id="78" idx="7"/>
            </p:cNvCxnSpPr>
            <p:nvPr/>
          </p:nvCxnSpPr>
          <p:spPr>
            <a:xfrm flipH="1">
              <a:off x="3973779" y="2665626"/>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3851084" y="2360340"/>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7439" y="2158695"/>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7" idx="5"/>
            </p:cNvCxnSpPr>
            <p:nvPr/>
          </p:nvCxnSpPr>
          <p:spPr>
            <a:xfrm>
              <a:off x="3854840" y="3253639"/>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77" idx="4"/>
              <a:endCxn id="86" idx="1"/>
            </p:cNvCxnSpPr>
            <p:nvPr/>
          </p:nvCxnSpPr>
          <p:spPr>
            <a:xfrm>
              <a:off x="3793220" y="3279566"/>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6" idx="4"/>
              <a:endCxn id="96" idx="0"/>
            </p:cNvCxnSpPr>
            <p:nvPr/>
          </p:nvCxnSpPr>
          <p:spPr>
            <a:xfrm>
              <a:off x="4066110" y="3838551"/>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95" idx="2"/>
            </p:cNvCxnSpPr>
            <p:nvPr/>
          </p:nvCxnSpPr>
          <p:spPr>
            <a:xfrm flipV="1">
              <a:off x="4227861" y="4089217"/>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6" idx="4"/>
              <a:endCxn id="97" idx="1"/>
            </p:cNvCxnSpPr>
            <p:nvPr/>
          </p:nvCxnSpPr>
          <p:spPr>
            <a:xfrm>
              <a:off x="4132406" y="4192316"/>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7" idx="5"/>
              <a:endCxn id="98" idx="2"/>
            </p:cNvCxnSpPr>
            <p:nvPr/>
          </p:nvCxnSpPr>
          <p:spPr>
            <a:xfrm>
              <a:off x="4578426" y="5116098"/>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8" idx="7"/>
            </p:cNvCxnSpPr>
            <p:nvPr/>
          </p:nvCxnSpPr>
          <p:spPr>
            <a:xfrm flipH="1" flipV="1">
              <a:off x="4827936" y="4747278"/>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8" idx="0"/>
              <a:endCxn id="95" idx="4"/>
            </p:cNvCxnSpPr>
            <p:nvPr/>
          </p:nvCxnSpPr>
          <p:spPr>
            <a:xfrm flipH="1" flipV="1">
              <a:off x="4640223" y="4181862"/>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8" idx="1"/>
            </p:cNvCxnSpPr>
            <p:nvPr/>
          </p:nvCxnSpPr>
          <p:spPr>
            <a:xfrm flipH="1" flipV="1">
              <a:off x="4180236" y="4185302"/>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9" idx="1"/>
            </p:cNvCxnSpPr>
            <p:nvPr/>
          </p:nvCxnSpPr>
          <p:spPr>
            <a:xfrm flipH="1" flipV="1">
              <a:off x="4218336" y="4147202"/>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9" idx="3"/>
              <a:endCxn id="97" idx="7"/>
            </p:cNvCxnSpPr>
            <p:nvPr/>
          </p:nvCxnSpPr>
          <p:spPr>
            <a:xfrm flipH="1">
              <a:off x="4578426" y="4725448"/>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97" idx="0"/>
            </p:cNvCxnSpPr>
            <p:nvPr/>
          </p:nvCxnSpPr>
          <p:spPr>
            <a:xfrm>
              <a:off x="4278661" y="3547127"/>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4"/>
              <a:endCxn id="97" idx="0"/>
            </p:cNvCxnSpPr>
            <p:nvPr/>
          </p:nvCxnSpPr>
          <p:spPr>
            <a:xfrm flipH="1">
              <a:off x="4526336" y="4181862"/>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87" idx="4"/>
              <a:endCxn id="95" idx="0"/>
            </p:cNvCxnSpPr>
            <p:nvPr/>
          </p:nvCxnSpPr>
          <p:spPr>
            <a:xfrm flipH="1">
              <a:off x="4640223" y="3746671"/>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5" idx="1"/>
            </p:cNvCxnSpPr>
            <p:nvPr/>
          </p:nvCxnSpPr>
          <p:spPr>
            <a:xfrm>
              <a:off x="4135786" y="3804302"/>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5" idx="5"/>
              <a:endCxn id="95" idx="1"/>
            </p:cNvCxnSpPr>
            <p:nvPr/>
          </p:nvCxnSpPr>
          <p:spPr>
            <a:xfrm>
              <a:off x="4356989" y="3502122"/>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2" idx="4"/>
              <a:endCxn id="87" idx="0"/>
            </p:cNvCxnSpPr>
            <p:nvPr/>
          </p:nvCxnSpPr>
          <p:spPr>
            <a:xfrm flipH="1">
              <a:off x="4680661" y="3098007"/>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8" idx="3"/>
            </p:cNvCxnSpPr>
            <p:nvPr/>
          </p:nvCxnSpPr>
          <p:spPr>
            <a:xfrm flipH="1">
              <a:off x="4739037" y="3519021"/>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2" idx="2"/>
              <a:endCxn id="88" idx="5"/>
            </p:cNvCxnSpPr>
            <p:nvPr/>
          </p:nvCxnSpPr>
          <p:spPr>
            <a:xfrm flipH="1" flipV="1">
              <a:off x="4959179" y="3519021"/>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0" idx="2"/>
              <a:endCxn id="92" idx="6"/>
            </p:cNvCxnSpPr>
            <p:nvPr/>
          </p:nvCxnSpPr>
          <p:spPr>
            <a:xfrm flipH="1">
              <a:off x="5369703" y="3595432"/>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91" idx="2"/>
              <a:endCxn id="100" idx="7"/>
            </p:cNvCxnSpPr>
            <p:nvPr/>
          </p:nvCxnSpPr>
          <p:spPr>
            <a:xfrm flipH="1">
              <a:off x="5801830" y="3429000"/>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1" idx="4"/>
              <a:endCxn id="91" idx="0"/>
            </p:cNvCxnSpPr>
            <p:nvPr/>
          </p:nvCxnSpPr>
          <p:spPr>
            <a:xfrm flipH="1">
              <a:off x="6096000" y="3045741"/>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1" idx="2"/>
              <a:endCxn id="101" idx="6"/>
            </p:cNvCxnSpPr>
            <p:nvPr/>
          </p:nvCxnSpPr>
          <p:spPr>
            <a:xfrm flipH="1">
              <a:off x="6313813" y="2690385"/>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02" idx="3"/>
              <a:endCxn id="111" idx="7"/>
            </p:cNvCxnSpPr>
            <p:nvPr/>
          </p:nvCxnSpPr>
          <p:spPr>
            <a:xfrm flipH="1">
              <a:off x="7129104" y="2382716"/>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1" idx="0"/>
            </p:cNvCxnSpPr>
            <p:nvPr/>
          </p:nvCxnSpPr>
          <p:spPr>
            <a:xfrm>
              <a:off x="6980586" y="2200927"/>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3" idx="4"/>
              <a:endCxn id="102" idx="0"/>
            </p:cNvCxnSpPr>
            <p:nvPr/>
          </p:nvCxnSpPr>
          <p:spPr>
            <a:xfrm>
              <a:off x="7278612" y="1665887"/>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13" idx="0"/>
            </p:cNvCxnSpPr>
            <p:nvPr/>
          </p:nvCxnSpPr>
          <p:spPr>
            <a:xfrm>
              <a:off x="7234586" y="1223027"/>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5" idx="5"/>
              <a:endCxn id="114" idx="0"/>
            </p:cNvCxnSpPr>
            <p:nvPr/>
          </p:nvCxnSpPr>
          <p:spPr>
            <a:xfrm>
              <a:off x="7160103" y="699482"/>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8" idx="6"/>
              <a:endCxn id="115" idx="0"/>
            </p:cNvCxnSpPr>
            <p:nvPr/>
          </p:nvCxnSpPr>
          <p:spPr>
            <a:xfrm>
              <a:off x="6891686" y="480258"/>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27" idx="5"/>
              <a:endCxn id="128" idx="0"/>
            </p:cNvCxnSpPr>
            <p:nvPr/>
          </p:nvCxnSpPr>
          <p:spPr>
            <a:xfrm>
              <a:off x="6650286" y="98429"/>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2" idx="6"/>
              <a:endCxn id="127" idx="1"/>
            </p:cNvCxnSpPr>
            <p:nvPr/>
          </p:nvCxnSpPr>
          <p:spPr>
            <a:xfrm>
              <a:off x="6217531" y="-138210"/>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5" idx="6"/>
              <a:endCxn id="122" idx="1"/>
            </p:cNvCxnSpPr>
            <p:nvPr/>
          </p:nvCxnSpPr>
          <p:spPr>
            <a:xfrm>
              <a:off x="5564535" y="-535418"/>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25" idx="1"/>
            </p:cNvCxnSpPr>
            <p:nvPr/>
          </p:nvCxnSpPr>
          <p:spPr>
            <a:xfrm>
              <a:off x="4881911" y="-862948"/>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66" idx="6"/>
              <a:endCxn id="64" idx="2"/>
            </p:cNvCxnSpPr>
            <p:nvPr/>
          </p:nvCxnSpPr>
          <p:spPr>
            <a:xfrm>
              <a:off x="4443794" y="-93446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5" idx="7"/>
              <a:endCxn id="66" idx="2"/>
            </p:cNvCxnSpPr>
            <p:nvPr/>
          </p:nvCxnSpPr>
          <p:spPr>
            <a:xfrm flipV="1">
              <a:off x="4094106" y="-93446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67" idx="6"/>
              <a:endCxn id="65" idx="1"/>
            </p:cNvCxnSpPr>
            <p:nvPr/>
          </p:nvCxnSpPr>
          <p:spPr>
            <a:xfrm>
              <a:off x="3752173" y="-902613"/>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63" idx="6"/>
              <a:endCxn id="67" idx="2"/>
            </p:cNvCxnSpPr>
            <p:nvPr/>
          </p:nvCxnSpPr>
          <p:spPr>
            <a:xfrm flipV="1">
              <a:off x="3363289" y="-902613"/>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62" idx="6"/>
              <a:endCxn id="63" idx="2"/>
            </p:cNvCxnSpPr>
            <p:nvPr/>
          </p:nvCxnSpPr>
          <p:spPr>
            <a:xfrm flipV="1">
              <a:off x="2982300" y="-866471"/>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62" idx="2"/>
            </p:cNvCxnSpPr>
            <p:nvPr/>
          </p:nvCxnSpPr>
          <p:spPr>
            <a:xfrm flipV="1">
              <a:off x="2243486" y="-77847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39" idx="7"/>
              <a:endCxn id="68" idx="2"/>
            </p:cNvCxnSpPr>
            <p:nvPr/>
          </p:nvCxnSpPr>
          <p:spPr>
            <a:xfrm flipV="1">
              <a:off x="1669718" y="-618170"/>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42" idx="7"/>
              <a:endCxn id="39" idx="3"/>
            </p:cNvCxnSpPr>
            <p:nvPr/>
          </p:nvCxnSpPr>
          <p:spPr>
            <a:xfrm flipV="1">
              <a:off x="1346476" y="-191950"/>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43" idx="7"/>
              <a:endCxn id="42" idx="3"/>
            </p:cNvCxnSpPr>
            <p:nvPr/>
          </p:nvCxnSpPr>
          <p:spPr>
            <a:xfrm flipV="1">
              <a:off x="1022052" y="180571"/>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41" idx="0"/>
              <a:endCxn id="43" idx="4"/>
            </p:cNvCxnSpPr>
            <p:nvPr/>
          </p:nvCxnSpPr>
          <p:spPr>
            <a:xfrm flipV="1">
              <a:off x="883221" y="592486"/>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9" idx="0"/>
              <a:endCxn id="41" idx="4"/>
            </p:cNvCxnSpPr>
            <p:nvPr/>
          </p:nvCxnSpPr>
          <p:spPr>
            <a:xfrm flipV="1">
              <a:off x="780100" y="937277"/>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47" idx="1"/>
              <a:endCxn id="49" idx="4"/>
            </p:cNvCxnSpPr>
            <p:nvPr/>
          </p:nvCxnSpPr>
          <p:spPr>
            <a:xfrm flipH="1" flipV="1">
              <a:off x="780100" y="1391348"/>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70" idx="1"/>
              <a:endCxn id="47" idx="4"/>
            </p:cNvCxnSpPr>
            <p:nvPr/>
          </p:nvCxnSpPr>
          <p:spPr>
            <a:xfrm flipH="1" flipV="1">
              <a:off x="996622" y="1743951"/>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3" idx="2"/>
              <a:endCxn id="70" idx="5"/>
            </p:cNvCxnSpPr>
            <p:nvPr/>
          </p:nvCxnSpPr>
          <p:spPr>
            <a:xfrm flipH="1" flipV="1">
              <a:off x="1261868" y="2196639"/>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1" idx="2"/>
              <a:endCxn id="73" idx="6"/>
            </p:cNvCxnSpPr>
            <p:nvPr/>
          </p:nvCxnSpPr>
          <p:spPr>
            <a:xfrm flipH="1">
              <a:off x="1655435" y="2221630"/>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57" idx="2"/>
              <a:endCxn id="71" idx="6"/>
            </p:cNvCxnSpPr>
            <p:nvPr/>
          </p:nvCxnSpPr>
          <p:spPr>
            <a:xfrm flipH="1">
              <a:off x="2150598" y="2117616"/>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72" idx="2"/>
              <a:endCxn id="57" idx="6"/>
            </p:cNvCxnSpPr>
            <p:nvPr/>
          </p:nvCxnSpPr>
          <p:spPr>
            <a:xfrm flipH="1" flipV="1">
              <a:off x="2404781" y="2117616"/>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72" idx="0"/>
            </p:cNvCxnSpPr>
            <p:nvPr/>
          </p:nvCxnSpPr>
          <p:spPr>
            <a:xfrm flipH="1" flipV="1">
              <a:off x="2640361" y="1883428"/>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57" idx="0"/>
              <a:endCxn id="16" idx="1"/>
            </p:cNvCxnSpPr>
            <p:nvPr/>
          </p:nvCxnSpPr>
          <p:spPr>
            <a:xfrm flipH="1" flipV="1">
              <a:off x="2179430" y="1753160"/>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69" idx="6"/>
              <a:endCxn id="16" idx="7"/>
            </p:cNvCxnSpPr>
            <p:nvPr/>
          </p:nvCxnSpPr>
          <p:spPr>
            <a:xfrm flipV="1">
              <a:off x="1886511" y="1753160"/>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73" idx="7"/>
              <a:endCxn id="69" idx="3"/>
            </p:cNvCxnSpPr>
            <p:nvPr/>
          </p:nvCxnSpPr>
          <p:spPr>
            <a:xfrm flipV="1">
              <a:off x="1639843" y="2093755"/>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3" idx="1"/>
              <a:endCxn id="48" idx="1"/>
            </p:cNvCxnSpPr>
            <p:nvPr/>
          </p:nvCxnSpPr>
          <p:spPr>
            <a:xfrm flipH="1" flipV="1">
              <a:off x="1257901" y="1757345"/>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70" idx="7"/>
              <a:endCxn id="48" idx="7"/>
            </p:cNvCxnSpPr>
            <p:nvPr/>
          </p:nvCxnSpPr>
          <p:spPr>
            <a:xfrm flipV="1">
              <a:off x="1261868" y="1757345"/>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8" idx="1"/>
            </p:cNvCxnSpPr>
            <p:nvPr/>
          </p:nvCxnSpPr>
          <p:spPr>
            <a:xfrm flipH="1" flipV="1">
              <a:off x="1087786" y="1696103"/>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48" idx="0"/>
              <a:endCxn id="45" idx="4"/>
            </p:cNvCxnSpPr>
            <p:nvPr/>
          </p:nvCxnSpPr>
          <p:spPr>
            <a:xfrm flipV="1">
              <a:off x="1354133" y="1426227"/>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48" idx="7"/>
              <a:endCxn id="46" idx="3"/>
            </p:cNvCxnSpPr>
            <p:nvPr/>
          </p:nvCxnSpPr>
          <p:spPr>
            <a:xfrm flipV="1">
              <a:off x="1450364" y="1582889"/>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48" idx="6"/>
              <a:endCxn id="16" idx="2"/>
            </p:cNvCxnSpPr>
            <p:nvPr/>
          </p:nvCxnSpPr>
          <p:spPr>
            <a:xfrm flipV="1">
              <a:off x="1490224" y="1833421"/>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46" idx="4"/>
              <a:endCxn id="69" idx="0"/>
            </p:cNvCxnSpPr>
            <p:nvPr/>
          </p:nvCxnSpPr>
          <p:spPr>
            <a:xfrm>
              <a:off x="1715464" y="1609219"/>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45" idx="5"/>
              <a:endCxn id="69" idx="1"/>
            </p:cNvCxnSpPr>
            <p:nvPr/>
          </p:nvCxnSpPr>
          <p:spPr>
            <a:xfrm>
              <a:off x="1471373" y="1401053"/>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48" idx="5"/>
              <a:endCxn id="69" idx="2"/>
            </p:cNvCxnSpPr>
            <p:nvPr/>
          </p:nvCxnSpPr>
          <p:spPr>
            <a:xfrm>
              <a:off x="1450364" y="1938073"/>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 idx="6"/>
              <a:endCxn id="54" idx="2"/>
            </p:cNvCxnSpPr>
            <p:nvPr/>
          </p:nvCxnSpPr>
          <p:spPr>
            <a:xfrm flipV="1">
              <a:off x="2370486" y="1817249"/>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 idx="5"/>
              <a:endCxn id="72" idx="1"/>
            </p:cNvCxnSpPr>
            <p:nvPr/>
          </p:nvCxnSpPr>
          <p:spPr>
            <a:xfrm>
              <a:off x="2337706" y="1913682"/>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72" idx="6"/>
              <a:endCxn id="10" idx="2"/>
            </p:cNvCxnSpPr>
            <p:nvPr/>
          </p:nvCxnSpPr>
          <p:spPr>
            <a:xfrm flipV="1">
              <a:off x="2791007" y="2108853"/>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72" idx="7"/>
              <a:endCxn id="55" idx="3"/>
            </p:cNvCxnSpPr>
            <p:nvPr/>
          </p:nvCxnSpPr>
          <p:spPr>
            <a:xfrm flipV="1">
              <a:off x="2764758" y="1727644"/>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0" idx="0"/>
            </p:cNvCxnSpPr>
            <p:nvPr/>
          </p:nvCxnSpPr>
          <p:spPr>
            <a:xfrm flipV="1">
              <a:off x="3226149" y="1750078"/>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0" idx="1"/>
              <a:endCxn id="53" idx="5"/>
            </p:cNvCxnSpPr>
            <p:nvPr/>
          </p:nvCxnSpPr>
          <p:spPr>
            <a:xfrm flipH="1" flipV="1">
              <a:off x="2861054" y="1569117"/>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54" idx="5"/>
            </p:cNvCxnSpPr>
            <p:nvPr/>
          </p:nvCxnSpPr>
          <p:spPr>
            <a:xfrm flipH="1" flipV="1">
              <a:off x="2669707" y="1856887"/>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54" idx="0"/>
              <a:endCxn id="53" idx="3"/>
            </p:cNvCxnSpPr>
            <p:nvPr/>
          </p:nvCxnSpPr>
          <p:spPr>
            <a:xfrm flipV="1">
              <a:off x="2630360" y="1569117"/>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54" idx="1"/>
              <a:endCxn id="17" idx="5"/>
            </p:cNvCxnSpPr>
            <p:nvPr/>
          </p:nvCxnSpPr>
          <p:spPr>
            <a:xfrm flipH="1" flipV="1">
              <a:off x="2454366" y="1475530"/>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 idx="4"/>
              <a:endCxn id="17" idx="4"/>
            </p:cNvCxnSpPr>
            <p:nvPr/>
          </p:nvCxnSpPr>
          <p:spPr>
            <a:xfrm flipV="1">
              <a:off x="2258568" y="1508775"/>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 idx="1"/>
              <a:endCxn id="46" idx="5"/>
            </p:cNvCxnSpPr>
            <p:nvPr/>
          </p:nvCxnSpPr>
          <p:spPr>
            <a:xfrm flipH="1" flipV="1">
              <a:off x="1780390" y="1582889"/>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 idx="0"/>
              <a:endCxn id="50" idx="4"/>
            </p:cNvCxnSpPr>
            <p:nvPr/>
          </p:nvCxnSpPr>
          <p:spPr>
            <a:xfrm flipH="1" flipV="1">
              <a:off x="2133597" y="1019827"/>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69" idx="0"/>
              <a:endCxn id="50" idx="4"/>
            </p:cNvCxnSpPr>
            <p:nvPr/>
          </p:nvCxnSpPr>
          <p:spPr>
            <a:xfrm flipV="1">
              <a:off x="1803218" y="1019827"/>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 idx="1"/>
            </p:cNvCxnSpPr>
            <p:nvPr/>
          </p:nvCxnSpPr>
          <p:spPr>
            <a:xfrm flipH="1" flipV="1">
              <a:off x="1830736" y="1057927"/>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46" idx="0"/>
            </p:cNvCxnSpPr>
            <p:nvPr/>
          </p:nvCxnSpPr>
          <p:spPr>
            <a:xfrm flipV="1">
              <a:off x="1715464" y="1061103"/>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46" idx="7"/>
              <a:endCxn id="50" idx="3"/>
            </p:cNvCxnSpPr>
            <p:nvPr/>
          </p:nvCxnSpPr>
          <p:spPr>
            <a:xfrm flipV="1">
              <a:off x="1780390" y="986582"/>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46" idx="6"/>
              <a:endCxn id="17" idx="2"/>
            </p:cNvCxnSpPr>
            <p:nvPr/>
          </p:nvCxnSpPr>
          <p:spPr>
            <a:xfrm flipV="1">
              <a:off x="1807284" y="1395269"/>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 idx="0"/>
              <a:endCxn id="50" idx="5"/>
            </p:cNvCxnSpPr>
            <p:nvPr/>
          </p:nvCxnSpPr>
          <p:spPr>
            <a:xfrm flipH="1" flipV="1">
              <a:off x="2214699" y="986582"/>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7" idx="0"/>
              <a:endCxn id="51" idx="4"/>
            </p:cNvCxnSpPr>
            <p:nvPr/>
          </p:nvCxnSpPr>
          <p:spPr>
            <a:xfrm flipV="1">
              <a:off x="2373264" y="690029"/>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 idx="7"/>
              <a:endCxn id="52" idx="3"/>
            </p:cNvCxnSpPr>
            <p:nvPr/>
          </p:nvCxnSpPr>
          <p:spPr>
            <a:xfrm flipV="1">
              <a:off x="2454366" y="1114430"/>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52" idx="0"/>
            </p:cNvCxnSpPr>
            <p:nvPr/>
          </p:nvCxnSpPr>
          <p:spPr>
            <a:xfrm flipH="1" flipV="1">
              <a:off x="2424462" y="689628"/>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52" idx="7"/>
              <a:endCxn id="18" idx="3"/>
            </p:cNvCxnSpPr>
            <p:nvPr/>
          </p:nvCxnSpPr>
          <p:spPr>
            <a:xfrm flipV="1">
              <a:off x="2577505" y="796161"/>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53" idx="1"/>
              <a:endCxn id="52" idx="5"/>
            </p:cNvCxnSpPr>
            <p:nvPr/>
          </p:nvCxnSpPr>
          <p:spPr>
            <a:xfrm flipH="1" flipV="1">
              <a:off x="2577505" y="1114430"/>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55" idx="1"/>
              <a:endCxn id="52" idx="6"/>
            </p:cNvCxnSpPr>
            <p:nvPr/>
          </p:nvCxnSpPr>
          <p:spPr>
            <a:xfrm flipH="1" flipV="1">
              <a:off x="2590126" y="1083491"/>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2" idx="4"/>
              <a:endCxn id="55" idx="0"/>
            </p:cNvCxnSpPr>
            <p:nvPr/>
          </p:nvCxnSpPr>
          <p:spPr>
            <a:xfrm flipH="1">
              <a:off x="3304444" y="1226202"/>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2" idx="3"/>
              <a:endCxn id="72" idx="7"/>
            </p:cNvCxnSpPr>
            <p:nvPr/>
          </p:nvCxnSpPr>
          <p:spPr>
            <a:xfrm flipH="1">
              <a:off x="2764758" y="1198769"/>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53" idx="2"/>
              <a:endCxn id="16" idx="7"/>
            </p:cNvCxnSpPr>
            <p:nvPr/>
          </p:nvCxnSpPr>
          <p:spPr>
            <a:xfrm flipH="1">
              <a:off x="2337706" y="1507300"/>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55" idx="5"/>
              <a:endCxn id="7" idx="1"/>
            </p:cNvCxnSpPr>
            <p:nvPr/>
          </p:nvCxnSpPr>
          <p:spPr>
            <a:xfrm>
              <a:off x="3346741" y="1727644"/>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36" idx="2"/>
              <a:endCxn id="40" idx="6"/>
            </p:cNvCxnSpPr>
            <p:nvPr/>
          </p:nvCxnSpPr>
          <p:spPr>
            <a:xfrm flipH="1" flipV="1">
              <a:off x="1352151" y="852242"/>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45" idx="1"/>
              <a:endCxn id="41" idx="5"/>
            </p:cNvCxnSpPr>
            <p:nvPr/>
          </p:nvCxnSpPr>
          <p:spPr>
            <a:xfrm flipH="1" flipV="1">
              <a:off x="946076" y="910701"/>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7" idx="0"/>
              <a:endCxn id="41" idx="4"/>
            </p:cNvCxnSpPr>
            <p:nvPr/>
          </p:nvCxnSpPr>
          <p:spPr>
            <a:xfrm flipH="1" flipV="1">
              <a:off x="883221" y="937277"/>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45" idx="2"/>
              <a:endCxn id="49" idx="6"/>
            </p:cNvCxnSpPr>
            <p:nvPr/>
          </p:nvCxnSpPr>
          <p:spPr>
            <a:xfrm flipH="1" flipV="1">
              <a:off x="913896" y="1265801"/>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40" idx="3"/>
              <a:endCxn id="49" idx="7"/>
            </p:cNvCxnSpPr>
            <p:nvPr/>
          </p:nvCxnSpPr>
          <p:spPr>
            <a:xfrm flipH="1">
              <a:off x="874708" y="943095"/>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45" idx="3"/>
              <a:endCxn id="47" idx="7"/>
            </p:cNvCxnSpPr>
            <p:nvPr/>
          </p:nvCxnSpPr>
          <p:spPr>
            <a:xfrm flipH="1">
              <a:off x="1063895" y="1401053"/>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40" idx="4"/>
              <a:endCxn id="45" idx="0"/>
            </p:cNvCxnSpPr>
            <p:nvPr/>
          </p:nvCxnSpPr>
          <p:spPr>
            <a:xfrm>
              <a:off x="1218042" y="980727"/>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44" idx="4"/>
              <a:endCxn id="45" idx="0"/>
            </p:cNvCxnSpPr>
            <p:nvPr/>
          </p:nvCxnSpPr>
          <p:spPr>
            <a:xfrm flipH="1">
              <a:off x="1404100" y="685496"/>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6" idx="3"/>
              <a:endCxn id="45" idx="7"/>
            </p:cNvCxnSpPr>
            <p:nvPr/>
          </p:nvCxnSpPr>
          <p:spPr>
            <a:xfrm flipH="1">
              <a:off x="1471373" y="1033214"/>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81" idx="3"/>
              <a:endCxn id="85" idx="0"/>
            </p:cNvCxnSpPr>
            <p:nvPr/>
          </p:nvCxnSpPr>
          <p:spPr>
            <a:xfrm flipH="1">
              <a:off x="4264419" y="2722383"/>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82" idx="3"/>
              <a:endCxn id="85" idx="7"/>
            </p:cNvCxnSpPr>
            <p:nvPr/>
          </p:nvCxnSpPr>
          <p:spPr>
            <a:xfrm flipH="1">
              <a:off x="4356989" y="3070872"/>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82" idx="3"/>
              <a:endCxn id="96" idx="7"/>
            </p:cNvCxnSpPr>
            <p:nvPr/>
          </p:nvCxnSpPr>
          <p:spPr>
            <a:xfrm flipH="1">
              <a:off x="4195777" y="3070872"/>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7" idx="2"/>
              <a:endCxn id="86" idx="6"/>
            </p:cNvCxnSpPr>
            <p:nvPr/>
          </p:nvCxnSpPr>
          <p:spPr>
            <a:xfrm flipH="1">
              <a:off x="4135649" y="3679058"/>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9" idx="2"/>
              <a:endCxn id="88" idx="6"/>
            </p:cNvCxnSpPr>
            <p:nvPr/>
          </p:nvCxnSpPr>
          <p:spPr>
            <a:xfrm flipH="1">
              <a:off x="4976324" y="3351975"/>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88" idx="6"/>
            </p:cNvCxnSpPr>
            <p:nvPr/>
          </p:nvCxnSpPr>
          <p:spPr>
            <a:xfrm flipH="1" flipV="1">
              <a:off x="4976324" y="3475491"/>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93" idx="3"/>
              <a:endCxn id="92" idx="7"/>
            </p:cNvCxnSpPr>
            <p:nvPr/>
          </p:nvCxnSpPr>
          <p:spPr>
            <a:xfrm flipH="1">
              <a:off x="5343454" y="3193740"/>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93" idx="4"/>
              <a:endCxn id="100" idx="0"/>
            </p:cNvCxnSpPr>
            <p:nvPr/>
          </p:nvCxnSpPr>
          <p:spPr>
            <a:xfrm>
              <a:off x="5704272" y="3216847"/>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93" idx="5"/>
              <a:endCxn id="91" idx="6"/>
            </p:cNvCxnSpPr>
            <p:nvPr/>
          </p:nvCxnSpPr>
          <p:spPr>
            <a:xfrm>
              <a:off x="5759084" y="3193740"/>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9" idx="6"/>
              <a:endCxn id="91" idx="2"/>
            </p:cNvCxnSpPr>
            <p:nvPr/>
          </p:nvCxnSpPr>
          <p:spPr>
            <a:xfrm>
              <a:off x="5392261" y="3351975"/>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2" idx="5"/>
              <a:endCxn id="89" idx="1"/>
            </p:cNvCxnSpPr>
            <p:nvPr/>
          </p:nvCxnSpPr>
          <p:spPr>
            <a:xfrm>
              <a:off x="4867548" y="3070872"/>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5" idx="5"/>
              <a:endCxn id="87" idx="1"/>
            </p:cNvCxnSpPr>
            <p:nvPr/>
          </p:nvCxnSpPr>
          <p:spPr>
            <a:xfrm>
              <a:off x="4356989" y="3502122"/>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85" idx="3"/>
              <a:endCxn id="86" idx="0"/>
            </p:cNvCxnSpPr>
            <p:nvPr/>
          </p:nvCxnSpPr>
          <p:spPr>
            <a:xfrm flipH="1">
              <a:off x="4066110" y="3502122"/>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85" idx="4"/>
              <a:endCxn id="96" idx="0"/>
            </p:cNvCxnSpPr>
            <p:nvPr/>
          </p:nvCxnSpPr>
          <p:spPr>
            <a:xfrm flipH="1">
              <a:off x="4132406" y="3540353"/>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78" idx="5"/>
              <a:endCxn id="85" idx="1"/>
            </p:cNvCxnSpPr>
            <p:nvPr/>
          </p:nvCxnSpPr>
          <p:spPr>
            <a:xfrm>
              <a:off x="3973779" y="2929880"/>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78" idx="4"/>
              <a:endCxn id="77" idx="7"/>
            </p:cNvCxnSpPr>
            <p:nvPr/>
          </p:nvCxnSpPr>
          <p:spPr>
            <a:xfrm flipH="1">
              <a:off x="3854840" y="2943407"/>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82" idx="5"/>
              <a:endCxn id="88" idx="0"/>
            </p:cNvCxnSpPr>
            <p:nvPr/>
          </p:nvCxnSpPr>
          <p:spPr>
            <a:xfrm>
              <a:off x="4867548" y="3070872"/>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90" idx="3"/>
              <a:endCxn id="88" idx="7"/>
            </p:cNvCxnSpPr>
            <p:nvPr/>
          </p:nvCxnSpPr>
          <p:spPr>
            <a:xfrm flipH="1">
              <a:off x="4959179" y="2795263"/>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80" idx="4"/>
              <a:endCxn id="89" idx="1"/>
            </p:cNvCxnSpPr>
            <p:nvPr/>
          </p:nvCxnSpPr>
          <p:spPr>
            <a:xfrm>
              <a:off x="5044880" y="2646310"/>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80" idx="3"/>
              <a:endCxn id="82" idx="7"/>
            </p:cNvCxnSpPr>
            <p:nvPr/>
          </p:nvCxnSpPr>
          <p:spPr>
            <a:xfrm flipH="1">
              <a:off x="4867548" y="2622800"/>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81" idx="4"/>
              <a:endCxn id="87" idx="0"/>
            </p:cNvCxnSpPr>
            <p:nvPr/>
          </p:nvCxnSpPr>
          <p:spPr>
            <a:xfrm>
              <a:off x="4447935" y="2745893"/>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85" idx="6"/>
              <a:endCxn id="88" idx="2"/>
            </p:cNvCxnSpPr>
            <p:nvPr/>
          </p:nvCxnSpPr>
          <p:spPr>
            <a:xfrm>
              <a:off x="4395333" y="3409823"/>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89" idx="0"/>
              <a:endCxn id="90" idx="4"/>
            </p:cNvCxnSpPr>
            <p:nvPr/>
          </p:nvCxnSpPr>
          <p:spPr>
            <a:xfrm flipH="1" flipV="1">
              <a:off x="5326298" y="2814664"/>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00" idx="1"/>
              <a:endCxn id="90" idx="5"/>
            </p:cNvCxnSpPr>
            <p:nvPr/>
          </p:nvCxnSpPr>
          <p:spPr>
            <a:xfrm flipH="1" flipV="1">
              <a:off x="5370996" y="2795263"/>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93" idx="1"/>
            </p:cNvCxnSpPr>
            <p:nvPr/>
          </p:nvCxnSpPr>
          <p:spPr>
            <a:xfrm flipH="1" flipV="1">
              <a:off x="5374036" y="2801003"/>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93" idx="0"/>
              <a:endCxn id="106" idx="4"/>
            </p:cNvCxnSpPr>
            <p:nvPr/>
          </p:nvCxnSpPr>
          <p:spPr>
            <a:xfrm flipH="1" flipV="1">
              <a:off x="5606340" y="2662265"/>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93" idx="7"/>
              <a:endCxn id="94" idx="3"/>
            </p:cNvCxnSpPr>
            <p:nvPr/>
          </p:nvCxnSpPr>
          <p:spPr>
            <a:xfrm flipV="1">
              <a:off x="5759084" y="2811779"/>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93" idx="6"/>
              <a:endCxn id="101" idx="3"/>
            </p:cNvCxnSpPr>
            <p:nvPr/>
          </p:nvCxnSpPr>
          <p:spPr>
            <a:xfrm flipV="1">
              <a:off x="5781788" y="3020298"/>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06" idx="0"/>
              <a:endCxn id="83" idx="4"/>
            </p:cNvCxnSpPr>
            <p:nvPr/>
          </p:nvCxnSpPr>
          <p:spPr>
            <a:xfrm flipH="1" flipV="1">
              <a:off x="5497290" y="2461449"/>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90" idx="0"/>
              <a:endCxn id="83" idx="3"/>
            </p:cNvCxnSpPr>
            <p:nvPr/>
          </p:nvCxnSpPr>
          <p:spPr>
            <a:xfrm flipV="1">
              <a:off x="5326298" y="2430846"/>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 idx="6"/>
              <a:endCxn id="83" idx="2"/>
            </p:cNvCxnSpPr>
            <p:nvPr/>
          </p:nvCxnSpPr>
          <p:spPr>
            <a:xfrm flipV="1">
              <a:off x="4751736" y="2356963"/>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80" idx="6"/>
              <a:endCxn id="83" idx="3"/>
            </p:cNvCxnSpPr>
            <p:nvPr/>
          </p:nvCxnSpPr>
          <p:spPr>
            <a:xfrm flipV="1">
              <a:off x="5125422" y="2430846"/>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0" idx="5"/>
              <a:endCxn id="8" idx="5"/>
            </p:cNvCxnSpPr>
            <p:nvPr/>
          </p:nvCxnSpPr>
          <p:spPr>
            <a:xfrm flipH="1" flipV="1">
              <a:off x="4708494" y="2480686"/>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82" idx="0"/>
              <a:endCxn id="8" idx="0"/>
            </p:cNvCxnSpPr>
            <p:nvPr/>
          </p:nvCxnSpPr>
          <p:spPr>
            <a:xfrm flipH="1" flipV="1">
              <a:off x="4604099" y="2242203"/>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82" idx="2"/>
              <a:endCxn id="78" idx="6"/>
            </p:cNvCxnSpPr>
            <p:nvPr/>
          </p:nvCxnSpPr>
          <p:spPr>
            <a:xfrm flipH="1" flipV="1">
              <a:off x="3986550" y="2897222"/>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81" idx="1"/>
              <a:endCxn id="79" idx="4"/>
            </p:cNvCxnSpPr>
            <p:nvPr/>
          </p:nvCxnSpPr>
          <p:spPr>
            <a:xfrm flipH="1" flipV="1">
              <a:off x="4252070" y="2259533"/>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81" idx="0"/>
              <a:endCxn id="8" idx="3"/>
            </p:cNvCxnSpPr>
            <p:nvPr/>
          </p:nvCxnSpPr>
          <p:spPr>
            <a:xfrm flipV="1">
              <a:off x="4447935" y="2480686"/>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8" idx="1"/>
              <a:endCxn id="79" idx="5"/>
            </p:cNvCxnSpPr>
            <p:nvPr/>
          </p:nvCxnSpPr>
          <p:spPr>
            <a:xfrm flipH="1" flipV="1">
              <a:off x="4309022" y="2236023"/>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8" idx="0"/>
              <a:endCxn id="19" idx="4"/>
            </p:cNvCxnSpPr>
            <p:nvPr/>
          </p:nvCxnSpPr>
          <p:spPr>
            <a:xfrm flipV="1">
              <a:off x="4604099" y="1965978"/>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8" idx="7"/>
              <a:endCxn id="20" idx="3"/>
            </p:cNvCxnSpPr>
            <p:nvPr/>
          </p:nvCxnSpPr>
          <p:spPr>
            <a:xfrm flipV="1">
              <a:off x="4708494" y="2110091"/>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80" idx="0"/>
              <a:endCxn id="20" idx="4"/>
            </p:cNvCxnSpPr>
            <p:nvPr/>
          </p:nvCxnSpPr>
          <p:spPr>
            <a:xfrm flipH="1" flipV="1">
              <a:off x="4961965" y="2140694"/>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80" idx="1"/>
              <a:endCxn id="19" idx="5"/>
            </p:cNvCxnSpPr>
            <p:nvPr/>
          </p:nvCxnSpPr>
          <p:spPr>
            <a:xfrm flipH="1" flipV="1">
              <a:off x="4722211" y="1935988"/>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83" idx="1"/>
              <a:endCxn id="20" idx="5"/>
            </p:cNvCxnSpPr>
            <p:nvPr/>
          </p:nvCxnSpPr>
          <p:spPr>
            <a:xfrm flipH="1" flipV="1">
              <a:off x="5035142" y="2110091"/>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83" idx="0"/>
              <a:endCxn id="84" idx="4"/>
            </p:cNvCxnSpPr>
            <p:nvPr/>
          </p:nvCxnSpPr>
          <p:spPr>
            <a:xfrm flipV="1">
              <a:off x="5497290" y="2022956"/>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105" idx="3"/>
              <a:endCxn id="106" idx="0"/>
            </p:cNvCxnSpPr>
            <p:nvPr/>
          </p:nvCxnSpPr>
          <p:spPr>
            <a:xfrm flipH="1">
              <a:off x="5606340" y="2392938"/>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106" idx="2"/>
              <a:endCxn id="90" idx="7"/>
            </p:cNvCxnSpPr>
            <p:nvPr/>
          </p:nvCxnSpPr>
          <p:spPr>
            <a:xfrm flipH="1">
              <a:off x="5370996" y="2632340"/>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90" idx="1"/>
              <a:endCxn id="80" idx="5"/>
            </p:cNvCxnSpPr>
            <p:nvPr/>
          </p:nvCxnSpPr>
          <p:spPr>
            <a:xfrm flipH="1" flipV="1">
              <a:off x="5101832" y="2622800"/>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90" idx="3"/>
              <a:endCxn id="82" idx="6"/>
            </p:cNvCxnSpPr>
            <p:nvPr/>
          </p:nvCxnSpPr>
          <p:spPr>
            <a:xfrm flipH="1">
              <a:off x="4893797" y="2795263"/>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94" idx="2"/>
              <a:endCxn id="90" idx="6"/>
            </p:cNvCxnSpPr>
            <p:nvPr/>
          </p:nvCxnSpPr>
          <p:spPr>
            <a:xfrm flipH="1" flipV="1">
              <a:off x="5389510" y="2748427"/>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94" idx="1"/>
              <a:endCxn id="83" idx="5"/>
            </p:cNvCxnSpPr>
            <p:nvPr/>
          </p:nvCxnSpPr>
          <p:spPr>
            <a:xfrm flipH="1" flipV="1">
              <a:off x="5570467" y="2430846"/>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94" idx="0"/>
              <a:endCxn id="105" idx="5"/>
            </p:cNvCxnSpPr>
            <p:nvPr/>
          </p:nvCxnSpPr>
          <p:spPr>
            <a:xfrm flipH="1" flipV="1">
              <a:off x="5895788" y="2392938"/>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94" idx="7"/>
              <a:endCxn id="108" idx="3"/>
            </p:cNvCxnSpPr>
            <p:nvPr/>
          </p:nvCxnSpPr>
          <p:spPr>
            <a:xfrm flipV="1">
              <a:off x="6013749" y="2294059"/>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106" idx="6"/>
              <a:endCxn id="110" idx="2"/>
            </p:cNvCxnSpPr>
            <p:nvPr/>
          </p:nvCxnSpPr>
          <p:spPr>
            <a:xfrm flipV="1">
              <a:off x="5636542" y="2625738"/>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88" idx="1"/>
              <a:endCxn id="81" idx="5"/>
            </p:cNvCxnSpPr>
            <p:nvPr/>
          </p:nvCxnSpPr>
          <p:spPr>
            <a:xfrm flipH="1" flipV="1">
              <a:off x="4504887" y="2722383"/>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80" idx="6"/>
              <a:endCxn id="81" idx="6"/>
            </p:cNvCxnSpPr>
            <p:nvPr/>
          </p:nvCxnSpPr>
          <p:spPr>
            <a:xfrm flipH="1">
              <a:off x="4528477" y="2566043"/>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4964337" y="2485776"/>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278" name="Straight Connector 277"/>
            <p:cNvCxnSpPr>
              <a:stCxn id="44" idx="3"/>
              <a:endCxn id="40" idx="7"/>
            </p:cNvCxnSpPr>
            <p:nvPr/>
          </p:nvCxnSpPr>
          <p:spPr>
            <a:xfrm flipH="1">
              <a:off x="1312871" y="657928"/>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38" idx="3"/>
              <a:endCxn id="40" idx="7"/>
            </p:cNvCxnSpPr>
            <p:nvPr/>
          </p:nvCxnSpPr>
          <p:spPr>
            <a:xfrm flipH="1">
              <a:off x="1312871" y="-16978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39" idx="4"/>
              <a:endCxn id="40" idx="0"/>
            </p:cNvCxnSpPr>
            <p:nvPr/>
          </p:nvCxnSpPr>
          <p:spPr>
            <a:xfrm flipH="1">
              <a:off x="1218042" y="-16195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39" idx="4"/>
              <a:endCxn id="44" idx="0"/>
            </p:cNvCxnSpPr>
            <p:nvPr/>
          </p:nvCxnSpPr>
          <p:spPr>
            <a:xfrm>
              <a:off x="1596473" y="-16195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42" idx="5"/>
              <a:endCxn id="44" idx="1"/>
            </p:cNvCxnSpPr>
            <p:nvPr/>
          </p:nvCxnSpPr>
          <p:spPr>
            <a:xfrm>
              <a:off x="1346476" y="180571"/>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43" idx="6"/>
              <a:endCxn id="44" idx="2"/>
            </p:cNvCxnSpPr>
            <p:nvPr/>
          </p:nvCxnSpPr>
          <p:spPr>
            <a:xfrm>
              <a:off x="1042739" y="526361"/>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43" idx="5"/>
              <a:endCxn id="40" idx="1"/>
            </p:cNvCxnSpPr>
            <p:nvPr/>
          </p:nvCxnSpPr>
          <p:spPr>
            <a:xfrm>
              <a:off x="1022052" y="573118"/>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7" idx="3"/>
              <a:endCxn id="44" idx="7"/>
            </p:cNvCxnSpPr>
            <p:nvPr/>
          </p:nvCxnSpPr>
          <p:spPr>
            <a:xfrm flipH="1">
              <a:off x="1677321" y="400271"/>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38" idx="4"/>
              <a:endCxn id="37" idx="0"/>
            </p:cNvCxnSpPr>
            <p:nvPr/>
          </p:nvCxnSpPr>
          <p:spPr>
            <a:xfrm>
              <a:off x="1936699" y="-139798"/>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39" idx="5"/>
              <a:endCxn id="37" idx="1"/>
            </p:cNvCxnSpPr>
            <p:nvPr/>
          </p:nvCxnSpPr>
          <p:spPr>
            <a:xfrm>
              <a:off x="1669718" y="-191950"/>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42" idx="6"/>
              <a:endCxn id="37" idx="2"/>
            </p:cNvCxnSpPr>
            <p:nvPr/>
          </p:nvCxnSpPr>
          <p:spPr>
            <a:xfrm>
              <a:off x="1368512" y="128375"/>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50" idx="0"/>
              <a:endCxn id="37" idx="4"/>
            </p:cNvCxnSpPr>
            <p:nvPr/>
          </p:nvCxnSpPr>
          <p:spPr>
            <a:xfrm flipH="1" flipV="1">
              <a:off x="1977427" y="442583"/>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36" idx="0"/>
              <a:endCxn id="37" idx="4"/>
            </p:cNvCxnSpPr>
            <p:nvPr/>
          </p:nvCxnSpPr>
          <p:spPr>
            <a:xfrm flipV="1">
              <a:off x="1803295" y="442583"/>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36" idx="1"/>
              <a:endCxn id="44" idx="5"/>
            </p:cNvCxnSpPr>
            <p:nvPr/>
          </p:nvCxnSpPr>
          <p:spPr>
            <a:xfrm flipH="1" flipV="1">
              <a:off x="1677321" y="657928"/>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41" idx="7"/>
              <a:endCxn id="44" idx="2"/>
            </p:cNvCxnSpPr>
            <p:nvPr/>
          </p:nvCxnSpPr>
          <p:spPr>
            <a:xfrm flipV="1">
              <a:off x="946076" y="591374"/>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41" idx="6"/>
              <a:endCxn id="40" idx="2"/>
            </p:cNvCxnSpPr>
            <p:nvPr/>
          </p:nvCxnSpPr>
          <p:spPr>
            <a:xfrm>
              <a:off x="972111" y="846542"/>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40" idx="5"/>
              <a:endCxn id="46" idx="1"/>
            </p:cNvCxnSpPr>
            <p:nvPr/>
          </p:nvCxnSpPr>
          <p:spPr>
            <a:xfrm>
              <a:off x="1312871" y="943095"/>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stCxn id="45" idx="6"/>
              <a:endCxn id="46" idx="2"/>
            </p:cNvCxnSpPr>
            <p:nvPr/>
          </p:nvCxnSpPr>
          <p:spPr>
            <a:xfrm>
              <a:off x="1499239" y="1340279"/>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36" idx="5"/>
              <a:endCxn id="17" idx="1"/>
            </p:cNvCxnSpPr>
            <p:nvPr/>
          </p:nvCxnSpPr>
          <p:spPr>
            <a:xfrm>
              <a:off x="1856494" y="1033214"/>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50" idx="6"/>
              <a:endCxn id="18" idx="2"/>
            </p:cNvCxnSpPr>
            <p:nvPr/>
          </p:nvCxnSpPr>
          <p:spPr>
            <a:xfrm flipV="1">
              <a:off x="2248293" y="723758"/>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44" idx="5"/>
              <a:endCxn id="50" idx="1"/>
            </p:cNvCxnSpPr>
            <p:nvPr/>
          </p:nvCxnSpPr>
          <p:spPr>
            <a:xfrm>
              <a:off x="1677321" y="657928"/>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36" idx="6"/>
              <a:endCxn id="50" idx="2"/>
            </p:cNvCxnSpPr>
            <p:nvPr/>
          </p:nvCxnSpPr>
          <p:spPr>
            <a:xfrm flipV="1">
              <a:off x="1878530" y="906321"/>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44" idx="6"/>
              <a:endCxn id="51" idx="2"/>
            </p:cNvCxnSpPr>
            <p:nvPr/>
          </p:nvCxnSpPr>
          <p:spPr>
            <a:xfrm flipV="1">
              <a:off x="1705957" y="576523"/>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37" idx="5"/>
              <a:endCxn id="51" idx="1"/>
            </p:cNvCxnSpPr>
            <p:nvPr/>
          </p:nvCxnSpPr>
          <p:spPr>
            <a:xfrm>
              <a:off x="2082944" y="400271"/>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51" idx="5"/>
              <a:endCxn id="12" idx="2"/>
            </p:cNvCxnSpPr>
            <p:nvPr/>
          </p:nvCxnSpPr>
          <p:spPr>
            <a:xfrm>
              <a:off x="2462112" y="656784"/>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52" idx="6"/>
              <a:endCxn id="12" idx="2"/>
            </p:cNvCxnSpPr>
            <p:nvPr/>
          </p:nvCxnSpPr>
          <p:spPr>
            <a:xfrm>
              <a:off x="2590126" y="1083491"/>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17" idx="6"/>
              <a:endCxn id="12" idx="2"/>
            </p:cNvCxnSpPr>
            <p:nvPr/>
          </p:nvCxnSpPr>
          <p:spPr>
            <a:xfrm flipV="1">
              <a:off x="2487960" y="1132541"/>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17" idx="6"/>
              <a:endCxn id="53" idx="2"/>
            </p:cNvCxnSpPr>
            <p:nvPr/>
          </p:nvCxnSpPr>
          <p:spPr>
            <a:xfrm>
              <a:off x="2487960" y="1395269"/>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53" idx="6"/>
              <a:endCxn id="55" idx="1"/>
            </p:cNvCxnSpPr>
            <p:nvPr/>
          </p:nvCxnSpPr>
          <p:spPr>
            <a:xfrm>
              <a:off x="2886739" y="1507300"/>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53" idx="7"/>
              <a:endCxn id="12" idx="3"/>
            </p:cNvCxnSpPr>
            <p:nvPr/>
          </p:nvCxnSpPr>
          <p:spPr>
            <a:xfrm flipV="1">
              <a:off x="2861054" y="1198769"/>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53" idx="0"/>
              <a:endCxn id="18" idx="4"/>
            </p:cNvCxnSpPr>
            <p:nvPr/>
          </p:nvCxnSpPr>
          <p:spPr>
            <a:xfrm flipV="1">
              <a:off x="2799044" y="826152"/>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18" idx="7"/>
              <a:endCxn id="34" idx="3"/>
            </p:cNvCxnSpPr>
            <p:nvPr/>
          </p:nvCxnSpPr>
          <p:spPr>
            <a:xfrm flipV="1">
              <a:off x="3038648" y="441787"/>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18" idx="0"/>
              <a:endCxn id="35" idx="4"/>
            </p:cNvCxnSpPr>
            <p:nvPr/>
          </p:nvCxnSpPr>
          <p:spPr>
            <a:xfrm flipH="1" flipV="1">
              <a:off x="2856983" y="121303"/>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18" idx="2"/>
            </p:cNvCxnSpPr>
            <p:nvPr/>
          </p:nvCxnSpPr>
          <p:spPr>
            <a:xfrm flipH="1" flipV="1">
              <a:off x="2497487" y="603903"/>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18" idx="1"/>
              <a:endCxn id="60" idx="5"/>
            </p:cNvCxnSpPr>
            <p:nvPr/>
          </p:nvCxnSpPr>
          <p:spPr>
            <a:xfrm flipH="1" flipV="1">
              <a:off x="2388545" y="32180"/>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5" idx="2"/>
              <a:endCxn id="37" idx="6"/>
            </p:cNvCxnSpPr>
            <p:nvPr/>
          </p:nvCxnSpPr>
          <p:spPr>
            <a:xfrm flipH="1">
              <a:off x="2126651" y="41630"/>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5" idx="3"/>
              <a:endCxn id="51" idx="7"/>
            </p:cNvCxnSpPr>
            <p:nvPr/>
          </p:nvCxnSpPr>
          <p:spPr>
            <a:xfrm flipH="1">
              <a:off x="2462112" y="97967"/>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60" idx="4"/>
              <a:endCxn id="51" idx="0"/>
            </p:cNvCxnSpPr>
            <p:nvPr/>
          </p:nvCxnSpPr>
          <p:spPr>
            <a:xfrm>
              <a:off x="2334707" y="54559"/>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4" idx="2"/>
              <a:endCxn id="51" idx="6"/>
            </p:cNvCxnSpPr>
            <p:nvPr/>
          </p:nvCxnSpPr>
          <p:spPr>
            <a:xfrm flipH="1">
              <a:off x="2495706" y="389591"/>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4" idx="4"/>
              <a:endCxn id="12" idx="1"/>
            </p:cNvCxnSpPr>
            <p:nvPr/>
          </p:nvCxnSpPr>
          <p:spPr>
            <a:xfrm>
              <a:off x="3160169" y="463407"/>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18" idx="6"/>
              <a:endCxn id="22" idx="3"/>
            </p:cNvCxnSpPr>
            <p:nvPr/>
          </p:nvCxnSpPr>
          <p:spPr>
            <a:xfrm flipV="1">
              <a:off x="3068987" y="460759"/>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18" idx="6"/>
              <a:endCxn id="13" idx="2"/>
            </p:cNvCxnSpPr>
            <p:nvPr/>
          </p:nvCxnSpPr>
          <p:spPr>
            <a:xfrm>
              <a:off x="3068987" y="723758"/>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18" idx="5"/>
              <a:endCxn id="12" idx="1"/>
            </p:cNvCxnSpPr>
            <p:nvPr/>
          </p:nvCxnSpPr>
          <p:spPr>
            <a:xfrm>
              <a:off x="3038648" y="796161"/>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4" idx="5"/>
              <a:endCxn id="13" idx="5"/>
            </p:cNvCxnSpPr>
            <p:nvPr/>
          </p:nvCxnSpPr>
          <p:spPr>
            <a:xfrm>
              <a:off x="3210084" y="441787"/>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4" idx="6"/>
              <a:endCxn id="22" idx="2"/>
            </p:cNvCxnSpPr>
            <p:nvPr/>
          </p:nvCxnSpPr>
          <p:spPr>
            <a:xfrm>
              <a:off x="3230759" y="389591"/>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5" idx="5"/>
              <a:endCxn id="34" idx="1"/>
            </p:cNvCxnSpPr>
            <p:nvPr/>
          </p:nvCxnSpPr>
          <p:spPr>
            <a:xfrm>
              <a:off x="2914844" y="97967"/>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3" idx="3"/>
              <a:endCxn id="34" idx="7"/>
            </p:cNvCxnSpPr>
            <p:nvPr/>
          </p:nvCxnSpPr>
          <p:spPr>
            <a:xfrm flipH="1">
              <a:off x="3210084" y="45445"/>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59" idx="4"/>
              <a:endCxn id="35" idx="0"/>
            </p:cNvCxnSpPr>
            <p:nvPr/>
          </p:nvCxnSpPr>
          <p:spPr>
            <a:xfrm flipH="1">
              <a:off x="2856983" y="-306532"/>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1" idx="2"/>
              <a:endCxn id="38" idx="6"/>
            </p:cNvCxnSpPr>
            <p:nvPr/>
          </p:nvCxnSpPr>
          <p:spPr>
            <a:xfrm flipH="1">
              <a:off x="2040283" y="-462831"/>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68" idx="3"/>
              <a:endCxn id="38" idx="7"/>
            </p:cNvCxnSpPr>
            <p:nvPr/>
          </p:nvCxnSpPr>
          <p:spPr>
            <a:xfrm flipH="1">
              <a:off x="2009944" y="-560405"/>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endCxn id="60" idx="0"/>
            </p:cNvCxnSpPr>
            <p:nvPr/>
          </p:nvCxnSpPr>
          <p:spPr>
            <a:xfrm>
              <a:off x="2202212" y="-532748"/>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8" idx="5"/>
              <a:endCxn id="60" idx="1"/>
            </p:cNvCxnSpPr>
            <p:nvPr/>
          </p:nvCxnSpPr>
          <p:spPr>
            <a:xfrm>
              <a:off x="2009944" y="-16978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7" idx="7"/>
              <a:endCxn id="60" idx="3"/>
            </p:cNvCxnSpPr>
            <p:nvPr/>
          </p:nvCxnSpPr>
          <p:spPr>
            <a:xfrm flipV="1">
              <a:off x="2082944" y="32180"/>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60" idx="0"/>
              <a:endCxn id="61" idx="4"/>
            </p:cNvCxnSpPr>
            <p:nvPr/>
          </p:nvCxnSpPr>
          <p:spPr>
            <a:xfrm flipV="1">
              <a:off x="2334707" y="-379622"/>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60" idx="7"/>
              <a:endCxn id="59" idx="3"/>
            </p:cNvCxnSpPr>
            <p:nvPr/>
          </p:nvCxnSpPr>
          <p:spPr>
            <a:xfrm flipV="1">
              <a:off x="2388545" y="-328152"/>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5" idx="1"/>
            </p:cNvCxnSpPr>
            <p:nvPr/>
          </p:nvCxnSpPr>
          <p:spPr>
            <a:xfrm flipH="1" flipV="1">
              <a:off x="2560987" y="-389871"/>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5" idx="2"/>
              <a:endCxn id="60" idx="6"/>
            </p:cNvCxnSpPr>
            <p:nvPr/>
          </p:nvCxnSpPr>
          <p:spPr>
            <a:xfrm flipH="1" flipV="1">
              <a:off x="2410846" y="-21847"/>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51" idx="7"/>
              <a:endCxn id="59" idx="3"/>
            </p:cNvCxnSpPr>
            <p:nvPr/>
          </p:nvCxnSpPr>
          <p:spPr>
            <a:xfrm flipV="1">
              <a:off x="2462112" y="-328152"/>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24" idx="3"/>
              <a:endCxn id="35" idx="7"/>
            </p:cNvCxnSpPr>
            <p:nvPr/>
          </p:nvCxnSpPr>
          <p:spPr>
            <a:xfrm flipH="1">
              <a:off x="2914844" y="-29987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61" idx="1"/>
              <a:endCxn id="68" idx="6"/>
            </p:cNvCxnSpPr>
            <p:nvPr/>
          </p:nvCxnSpPr>
          <p:spPr>
            <a:xfrm flipH="1" flipV="1">
              <a:off x="2257332" y="-618170"/>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62" idx="3"/>
              <a:endCxn id="61" idx="7"/>
            </p:cNvCxnSpPr>
            <p:nvPr/>
          </p:nvCxnSpPr>
          <p:spPr>
            <a:xfrm flipH="1">
              <a:off x="2567292" y="-716260"/>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59" idx="2"/>
              <a:endCxn id="61" idx="6"/>
            </p:cNvCxnSpPr>
            <p:nvPr/>
          </p:nvCxnSpPr>
          <p:spPr>
            <a:xfrm flipH="1" flipV="1">
              <a:off x="2593365" y="-462831"/>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4" idx="2"/>
              <a:endCxn id="59" idx="6"/>
            </p:cNvCxnSpPr>
            <p:nvPr/>
          </p:nvCxnSpPr>
          <p:spPr>
            <a:xfrm flipH="1" flipV="1">
              <a:off x="2957329" y="-380348"/>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63" idx="3"/>
              <a:endCxn id="59" idx="7"/>
            </p:cNvCxnSpPr>
            <p:nvPr/>
          </p:nvCxnSpPr>
          <p:spPr>
            <a:xfrm flipH="1">
              <a:off x="2936654" y="-804252"/>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62" idx="4"/>
              <a:endCxn id="59" idx="0"/>
            </p:cNvCxnSpPr>
            <p:nvPr/>
          </p:nvCxnSpPr>
          <p:spPr>
            <a:xfrm flipH="1">
              <a:off x="2886739" y="-690488"/>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63" idx="4"/>
              <a:endCxn id="24" idx="0"/>
            </p:cNvCxnSpPr>
            <p:nvPr/>
          </p:nvCxnSpPr>
          <p:spPr>
            <a:xfrm>
              <a:off x="3275177" y="-778480"/>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59" idx="5"/>
              <a:endCxn id="23" idx="1"/>
            </p:cNvCxnSpPr>
            <p:nvPr/>
          </p:nvCxnSpPr>
          <p:spPr>
            <a:xfrm>
              <a:off x="2936654" y="-328152"/>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 idx="6"/>
              <a:endCxn id="23" idx="2"/>
            </p:cNvCxnSpPr>
            <p:nvPr/>
          </p:nvCxnSpPr>
          <p:spPr>
            <a:xfrm flipV="1">
              <a:off x="2938811" y="-38042"/>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5" idx="6"/>
              <a:endCxn id="22" idx="1"/>
            </p:cNvCxnSpPr>
            <p:nvPr/>
          </p:nvCxnSpPr>
          <p:spPr>
            <a:xfrm>
              <a:off x="2938811" y="41630"/>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23" idx="4"/>
              <a:endCxn id="22" idx="0"/>
            </p:cNvCxnSpPr>
            <p:nvPr/>
          </p:nvCxnSpPr>
          <p:spPr>
            <a:xfrm>
              <a:off x="3485308" y="80027"/>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2" idx="7"/>
            </p:cNvCxnSpPr>
            <p:nvPr/>
          </p:nvCxnSpPr>
          <p:spPr>
            <a:xfrm flipH="1">
              <a:off x="3634759" y="-222010"/>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26" idx="3"/>
              <a:endCxn id="23" idx="6"/>
            </p:cNvCxnSpPr>
            <p:nvPr/>
          </p:nvCxnSpPr>
          <p:spPr>
            <a:xfrm flipH="1">
              <a:off x="3600004" y="-222010"/>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26" idx="2"/>
              <a:endCxn id="24" idx="6"/>
            </p:cNvCxnSpPr>
            <p:nvPr/>
          </p:nvCxnSpPr>
          <p:spPr>
            <a:xfrm flipH="1" flipV="1">
              <a:off x="3495283" y="-374385"/>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1" idx="1"/>
              <a:endCxn id="24" idx="5"/>
            </p:cNvCxnSpPr>
            <p:nvPr/>
          </p:nvCxnSpPr>
          <p:spPr>
            <a:xfrm flipH="1" flipV="1">
              <a:off x="3463049" y="-29987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1" idx="2"/>
              <a:endCxn id="23" idx="5"/>
            </p:cNvCxnSpPr>
            <p:nvPr/>
          </p:nvCxnSpPr>
          <p:spPr>
            <a:xfrm flipH="1" flipV="1">
              <a:off x="3566410" y="45445"/>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23" idx="0"/>
              <a:endCxn id="24" idx="0"/>
            </p:cNvCxnSpPr>
            <p:nvPr/>
          </p:nvCxnSpPr>
          <p:spPr>
            <a:xfrm flipH="1" flipV="1">
              <a:off x="3385230" y="-479753"/>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26" idx="1"/>
              <a:endCxn id="63" idx="5"/>
            </p:cNvCxnSpPr>
            <p:nvPr/>
          </p:nvCxnSpPr>
          <p:spPr>
            <a:xfrm flipH="1" flipV="1">
              <a:off x="3337482" y="-804252"/>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24" idx="7"/>
              <a:endCxn id="67" idx="3"/>
            </p:cNvCxnSpPr>
            <p:nvPr/>
          </p:nvCxnSpPr>
          <p:spPr>
            <a:xfrm flipV="1">
              <a:off x="3463049" y="-844848"/>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26" idx="1"/>
              <a:endCxn id="67" idx="4"/>
            </p:cNvCxnSpPr>
            <p:nvPr/>
          </p:nvCxnSpPr>
          <p:spPr>
            <a:xfrm flipH="1" flipV="1">
              <a:off x="3668821" y="-820921"/>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26" idx="0"/>
              <a:endCxn id="65" idx="4"/>
            </p:cNvCxnSpPr>
            <p:nvPr/>
          </p:nvCxnSpPr>
          <p:spPr>
            <a:xfrm flipV="1">
              <a:off x="3980635" y="-674501"/>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3" idx="0"/>
              <a:endCxn id="26" idx="4"/>
            </p:cNvCxnSpPr>
            <p:nvPr/>
          </p:nvCxnSpPr>
          <p:spPr>
            <a:xfrm flipV="1">
              <a:off x="3884961" y="-199373"/>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1" idx="0"/>
            </p:cNvCxnSpPr>
            <p:nvPr/>
          </p:nvCxnSpPr>
          <p:spPr>
            <a:xfrm flipH="1" flipV="1">
              <a:off x="3983387" y="-189847"/>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1" idx="0"/>
              <a:endCxn id="28" idx="4"/>
            </p:cNvCxnSpPr>
            <p:nvPr/>
          </p:nvCxnSpPr>
          <p:spPr>
            <a:xfrm flipV="1">
              <a:off x="4127001" y="-44798"/>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28" idx="2"/>
              <a:endCxn id="26" idx="5"/>
            </p:cNvCxnSpPr>
            <p:nvPr/>
          </p:nvCxnSpPr>
          <p:spPr>
            <a:xfrm flipH="1" flipV="1">
              <a:off x="4034217" y="-222010"/>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8" idx="0"/>
              <a:endCxn id="65" idx="5"/>
            </p:cNvCxnSpPr>
            <p:nvPr/>
          </p:nvCxnSpPr>
          <p:spPr>
            <a:xfrm flipH="1" flipV="1">
              <a:off x="4094106" y="-705362"/>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27" idx="1"/>
              <a:endCxn id="65" idx="6"/>
            </p:cNvCxnSpPr>
            <p:nvPr/>
          </p:nvCxnSpPr>
          <p:spPr>
            <a:xfrm flipH="1" flipV="1">
              <a:off x="4126340" y="-779868"/>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27" idx="1"/>
              <a:endCxn id="66" idx="5"/>
            </p:cNvCxnSpPr>
            <p:nvPr/>
          </p:nvCxnSpPr>
          <p:spPr>
            <a:xfrm flipH="1" flipV="1">
              <a:off x="4411560" y="-859963"/>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6" idx="7"/>
              <a:endCxn id="66" idx="3"/>
            </p:cNvCxnSpPr>
            <p:nvPr/>
          </p:nvCxnSpPr>
          <p:spPr>
            <a:xfrm flipV="1">
              <a:off x="4034217" y="-859963"/>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26" idx="6"/>
              <a:endCxn id="27" idx="2"/>
            </p:cNvCxnSpPr>
            <p:nvPr/>
          </p:nvCxnSpPr>
          <p:spPr>
            <a:xfrm flipV="1">
              <a:off x="4056411" y="-43877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28" idx="7"/>
              <a:endCxn id="27" idx="3"/>
            </p:cNvCxnSpPr>
            <p:nvPr/>
          </p:nvCxnSpPr>
          <p:spPr>
            <a:xfrm flipV="1">
              <a:off x="4354046" y="-38412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28" idx="6"/>
              <a:endCxn id="29" idx="2"/>
            </p:cNvCxnSpPr>
            <p:nvPr/>
          </p:nvCxnSpPr>
          <p:spPr>
            <a:xfrm>
              <a:off x="4376240" y="-122085"/>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1" idx="7"/>
              <a:endCxn id="29" idx="3"/>
            </p:cNvCxnSpPr>
            <p:nvPr/>
          </p:nvCxnSpPr>
          <p:spPr>
            <a:xfrm flipV="1">
              <a:off x="4176916" y="18396"/>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13" idx="7"/>
              <a:endCxn id="29" idx="3"/>
            </p:cNvCxnSpPr>
            <p:nvPr/>
          </p:nvCxnSpPr>
          <p:spPr>
            <a:xfrm flipV="1">
              <a:off x="3990478" y="18396"/>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endCxn id="31" idx="3"/>
            </p:cNvCxnSpPr>
            <p:nvPr/>
          </p:nvCxnSpPr>
          <p:spPr>
            <a:xfrm flipV="1">
              <a:off x="3834161" y="367971"/>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13" idx="3"/>
              <a:endCxn id="33" idx="2"/>
            </p:cNvCxnSpPr>
            <p:nvPr/>
          </p:nvCxnSpPr>
          <p:spPr>
            <a:xfrm flipV="1">
              <a:off x="3779443" y="400704"/>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13" idx="6"/>
              <a:endCxn id="21" idx="2"/>
            </p:cNvCxnSpPr>
            <p:nvPr/>
          </p:nvCxnSpPr>
          <p:spPr>
            <a:xfrm flipV="1">
              <a:off x="4034185" y="524530"/>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27" idx="0"/>
              <a:endCxn id="64" idx="4"/>
            </p:cNvCxnSpPr>
            <p:nvPr/>
          </p:nvCxnSpPr>
          <p:spPr>
            <a:xfrm flipV="1">
              <a:off x="4701307" y="-808267"/>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27" idx="6"/>
              <a:endCxn id="25" idx="2"/>
            </p:cNvCxnSpPr>
            <p:nvPr/>
          </p:nvCxnSpPr>
          <p:spPr>
            <a:xfrm flipV="1">
              <a:off x="4777083" y="-535418"/>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29" idx="3"/>
              <a:endCxn id="25" idx="3"/>
            </p:cNvCxnSpPr>
            <p:nvPr/>
          </p:nvCxnSpPr>
          <p:spPr>
            <a:xfrm flipV="1">
              <a:off x="4635076" y="-425767"/>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29" idx="6"/>
              <a:endCxn id="123" idx="2"/>
            </p:cNvCxnSpPr>
            <p:nvPr/>
          </p:nvCxnSpPr>
          <p:spPr>
            <a:xfrm>
              <a:off x="4764435" y="-3625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27" idx="5"/>
              <a:endCxn id="123" idx="1"/>
            </p:cNvCxnSpPr>
            <p:nvPr/>
          </p:nvCxnSpPr>
          <p:spPr>
            <a:xfrm>
              <a:off x="4754889" y="-38412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64" idx="5"/>
            </p:cNvCxnSpPr>
            <p:nvPr/>
          </p:nvCxnSpPr>
          <p:spPr>
            <a:xfrm>
              <a:off x="4849578" y="-83219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5" idx="7"/>
            </p:cNvCxnSpPr>
            <p:nvPr/>
          </p:nvCxnSpPr>
          <p:spPr>
            <a:xfrm flipH="1">
              <a:off x="5123211" y="-64506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endCxn id="123" idx="6"/>
            </p:cNvCxnSpPr>
            <p:nvPr/>
          </p:nvCxnSpPr>
          <p:spPr>
            <a:xfrm flipH="1">
              <a:off x="5289927" y="-21573"/>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p:cNvSpPr/>
            <p:nvPr/>
          </p:nvSpPr>
          <p:spPr>
            <a:xfrm>
              <a:off x="5085377" y="-11657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383" name="Straight Connector 382"/>
            <p:cNvCxnSpPr>
              <a:endCxn id="25" idx="1"/>
            </p:cNvCxnSpPr>
            <p:nvPr/>
          </p:nvCxnSpPr>
          <p:spPr>
            <a:xfrm flipH="1" flipV="1">
              <a:off x="5299316" y="-64506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27" idx="1"/>
            </p:cNvCxnSpPr>
            <p:nvPr/>
          </p:nvCxnSpPr>
          <p:spPr>
            <a:xfrm flipH="1" flipV="1">
              <a:off x="4647724" y="-493425"/>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122" idx="2"/>
            </p:cNvCxnSpPr>
            <p:nvPr/>
          </p:nvCxnSpPr>
          <p:spPr>
            <a:xfrm flipH="1">
              <a:off x="5571152" y="-138210"/>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122" idx="3"/>
              <a:endCxn id="121" idx="7"/>
            </p:cNvCxnSpPr>
            <p:nvPr/>
          </p:nvCxnSpPr>
          <p:spPr>
            <a:xfrm flipH="1">
              <a:off x="5592466" y="-48692"/>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126" idx="3"/>
              <a:endCxn id="121" idx="3"/>
            </p:cNvCxnSpPr>
            <p:nvPr/>
          </p:nvCxnSpPr>
          <p:spPr>
            <a:xfrm flipH="1">
              <a:off x="5381431" y="272504"/>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127" idx="4"/>
              <a:endCxn id="125" idx="7"/>
            </p:cNvCxnSpPr>
            <p:nvPr/>
          </p:nvCxnSpPr>
          <p:spPr>
            <a:xfrm flipH="1">
              <a:off x="6234462" y="111777"/>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122" idx="2"/>
              <a:endCxn id="128" idx="1"/>
            </p:cNvCxnSpPr>
            <p:nvPr/>
          </p:nvCxnSpPr>
          <p:spPr>
            <a:xfrm>
              <a:off x="5960795" y="-138210"/>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9" idx="5"/>
              <a:endCxn id="121" idx="1"/>
            </p:cNvCxnSpPr>
            <p:nvPr/>
          </p:nvCxnSpPr>
          <p:spPr>
            <a:xfrm>
              <a:off x="4742241" y="18396"/>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endCxn id="121" idx="0"/>
            </p:cNvCxnSpPr>
            <p:nvPr/>
          </p:nvCxnSpPr>
          <p:spPr>
            <a:xfrm flipH="1">
              <a:off x="5486949" y="103169"/>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25" idx="4"/>
              <a:endCxn id="121" idx="0"/>
            </p:cNvCxnSpPr>
            <p:nvPr/>
          </p:nvCxnSpPr>
          <p:spPr>
            <a:xfrm>
              <a:off x="5409174" y="-380348"/>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123" idx="4"/>
              <a:endCxn id="121" idx="5"/>
            </p:cNvCxnSpPr>
            <p:nvPr/>
          </p:nvCxnSpPr>
          <p:spPr>
            <a:xfrm>
              <a:off x="5187652" y="84119"/>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21" idx="0"/>
            </p:cNvCxnSpPr>
            <p:nvPr/>
          </p:nvCxnSpPr>
          <p:spPr>
            <a:xfrm>
              <a:off x="4751736" y="22877"/>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29" idx="4"/>
              <a:endCxn id="33" idx="0"/>
            </p:cNvCxnSpPr>
            <p:nvPr/>
          </p:nvCxnSpPr>
          <p:spPr>
            <a:xfrm flipH="1">
              <a:off x="4673885" y="41033"/>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123" idx="3"/>
              <a:endCxn id="21" idx="7"/>
            </p:cNvCxnSpPr>
            <p:nvPr/>
          </p:nvCxnSpPr>
          <p:spPr>
            <a:xfrm flipH="1">
              <a:off x="4962755" y="54728"/>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123" idx="4"/>
              <a:endCxn id="30" idx="0"/>
            </p:cNvCxnSpPr>
            <p:nvPr/>
          </p:nvCxnSpPr>
          <p:spPr>
            <a:xfrm>
              <a:off x="5187652" y="84119"/>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endCxn id="120" idx="0"/>
            </p:cNvCxnSpPr>
            <p:nvPr/>
          </p:nvCxnSpPr>
          <p:spPr>
            <a:xfrm>
              <a:off x="5673427" y="103169"/>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20" idx="0"/>
              <a:endCxn id="56" idx="4"/>
            </p:cNvCxnSpPr>
            <p:nvPr/>
          </p:nvCxnSpPr>
          <p:spPr>
            <a:xfrm flipV="1">
              <a:off x="4961965" y="1588941"/>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20" idx="1"/>
              <a:endCxn id="14" idx="5"/>
            </p:cNvCxnSpPr>
            <p:nvPr/>
          </p:nvCxnSpPr>
          <p:spPr>
            <a:xfrm flipH="1" flipV="1">
              <a:off x="4561978" y="1472813"/>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20" idx="2"/>
              <a:endCxn id="19" idx="6"/>
            </p:cNvCxnSpPr>
            <p:nvPr/>
          </p:nvCxnSpPr>
          <p:spPr>
            <a:xfrm flipH="1" flipV="1">
              <a:off x="4751736" y="1863585"/>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19" idx="2"/>
              <a:endCxn id="9" idx="6"/>
            </p:cNvCxnSpPr>
            <p:nvPr/>
          </p:nvCxnSpPr>
          <p:spPr>
            <a:xfrm flipH="1" flipV="1">
              <a:off x="4151661" y="1791353"/>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19" idx="3"/>
              <a:endCxn id="79" idx="7"/>
            </p:cNvCxnSpPr>
            <p:nvPr/>
          </p:nvCxnSpPr>
          <p:spPr>
            <a:xfrm flipH="1">
              <a:off x="4309022" y="1935988"/>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79" idx="1"/>
              <a:endCxn id="9" idx="5"/>
            </p:cNvCxnSpPr>
            <p:nvPr/>
          </p:nvCxnSpPr>
          <p:spPr>
            <a:xfrm flipH="1" flipV="1">
              <a:off x="4112139" y="1885645"/>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9" idx="7"/>
              <a:endCxn id="15" idx="4"/>
            </p:cNvCxnSpPr>
            <p:nvPr/>
          </p:nvCxnSpPr>
          <p:spPr>
            <a:xfrm flipV="1">
              <a:off x="4112139" y="1480202"/>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9" idx="1"/>
              <a:endCxn id="12" idx="5"/>
            </p:cNvCxnSpPr>
            <p:nvPr/>
          </p:nvCxnSpPr>
          <p:spPr>
            <a:xfrm flipH="1" flipV="1">
              <a:off x="3549584" y="1198769"/>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9" idx="2"/>
              <a:endCxn id="55" idx="6"/>
            </p:cNvCxnSpPr>
            <p:nvPr/>
          </p:nvCxnSpPr>
          <p:spPr>
            <a:xfrm flipH="1" flipV="1">
              <a:off x="3364261" y="1688277"/>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15" idx="3"/>
              <a:endCxn id="10" idx="7"/>
            </p:cNvCxnSpPr>
            <p:nvPr/>
          </p:nvCxnSpPr>
          <p:spPr>
            <a:xfrm flipH="1">
              <a:off x="3321564" y="1450212"/>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7" idx="0"/>
              <a:endCxn id="12" idx="4"/>
            </p:cNvCxnSpPr>
            <p:nvPr/>
          </p:nvCxnSpPr>
          <p:spPr>
            <a:xfrm flipH="1" flipV="1">
              <a:off x="3483430" y="1226202"/>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55" idx="7"/>
              <a:endCxn id="15" idx="2"/>
            </p:cNvCxnSpPr>
            <p:nvPr/>
          </p:nvCxnSpPr>
          <p:spPr>
            <a:xfrm flipV="1">
              <a:off x="3346741" y="1377809"/>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12" idx="6"/>
              <a:endCxn id="32" idx="2"/>
            </p:cNvCxnSpPr>
            <p:nvPr/>
          </p:nvCxnSpPr>
          <p:spPr>
            <a:xfrm flipV="1">
              <a:off x="3576986" y="981018"/>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12" idx="7"/>
              <a:endCxn id="13" idx="7"/>
            </p:cNvCxnSpPr>
            <p:nvPr/>
          </p:nvCxnSpPr>
          <p:spPr>
            <a:xfrm flipV="1">
              <a:off x="3549584" y="690666"/>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13" idx="4"/>
            </p:cNvCxnSpPr>
            <p:nvPr/>
          </p:nvCxnSpPr>
          <p:spPr>
            <a:xfrm flipV="1">
              <a:off x="3707161" y="937277"/>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3659536" y="1667527"/>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9" idx="0"/>
              <a:endCxn id="15" idx="4"/>
            </p:cNvCxnSpPr>
            <p:nvPr/>
          </p:nvCxnSpPr>
          <p:spPr>
            <a:xfrm flipV="1">
              <a:off x="4016724" y="1480202"/>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endCxn id="85" idx="0"/>
            </p:cNvCxnSpPr>
            <p:nvPr/>
          </p:nvCxnSpPr>
          <p:spPr>
            <a:xfrm>
              <a:off x="4018311" y="1940577"/>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79" idx="3"/>
              <a:endCxn id="78" idx="7"/>
            </p:cNvCxnSpPr>
            <p:nvPr/>
          </p:nvCxnSpPr>
          <p:spPr>
            <a:xfrm flipH="1">
              <a:off x="3973779" y="2236023"/>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13" idx="4"/>
              <a:endCxn id="7" idx="0"/>
            </p:cNvCxnSpPr>
            <p:nvPr/>
          </p:nvCxnSpPr>
          <p:spPr>
            <a:xfrm flipH="1">
              <a:off x="3711924" y="937277"/>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13" idx="4"/>
              <a:endCxn id="9" idx="0"/>
            </p:cNvCxnSpPr>
            <p:nvPr/>
          </p:nvCxnSpPr>
          <p:spPr>
            <a:xfrm>
              <a:off x="3884961" y="937277"/>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15" idx="5"/>
              <a:endCxn id="19" idx="1"/>
            </p:cNvCxnSpPr>
            <p:nvPr/>
          </p:nvCxnSpPr>
          <p:spPr>
            <a:xfrm>
              <a:off x="4195162" y="1450212"/>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15" idx="6"/>
              <a:endCxn id="14" idx="2"/>
            </p:cNvCxnSpPr>
            <p:nvPr/>
          </p:nvCxnSpPr>
          <p:spPr>
            <a:xfrm flipV="1">
              <a:off x="4224687" y="1370664"/>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2" idx="6"/>
              <a:endCxn id="15" idx="2"/>
            </p:cNvCxnSpPr>
            <p:nvPr/>
          </p:nvCxnSpPr>
          <p:spPr>
            <a:xfrm>
              <a:off x="3576986" y="1132541"/>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14" idx="4"/>
              <a:endCxn id="19" idx="0"/>
            </p:cNvCxnSpPr>
            <p:nvPr/>
          </p:nvCxnSpPr>
          <p:spPr>
            <a:xfrm>
              <a:off x="4456461" y="1515125"/>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4" idx="0"/>
              <a:endCxn id="32" idx="4"/>
            </p:cNvCxnSpPr>
            <p:nvPr/>
          </p:nvCxnSpPr>
          <p:spPr>
            <a:xfrm flipV="1">
              <a:off x="4456461" y="1054834"/>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5" idx="7"/>
              <a:endCxn id="32" idx="3"/>
            </p:cNvCxnSpPr>
            <p:nvPr/>
          </p:nvCxnSpPr>
          <p:spPr>
            <a:xfrm flipV="1">
              <a:off x="4195162" y="1033214"/>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5" idx="0"/>
              <a:endCxn id="31" idx="4"/>
            </p:cNvCxnSpPr>
            <p:nvPr/>
          </p:nvCxnSpPr>
          <p:spPr>
            <a:xfrm flipV="1">
              <a:off x="4123881" y="389591"/>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55" idx="7"/>
            </p:cNvCxnSpPr>
            <p:nvPr/>
          </p:nvCxnSpPr>
          <p:spPr>
            <a:xfrm flipH="1">
              <a:off x="3346741" y="800752"/>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8" idx="4"/>
              <a:endCxn id="10" idx="0"/>
            </p:cNvCxnSpPr>
            <p:nvPr/>
          </p:nvCxnSpPr>
          <p:spPr>
            <a:xfrm>
              <a:off x="2965403" y="826152"/>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31" idx="0"/>
              <a:endCxn id="14" idx="1"/>
            </p:cNvCxnSpPr>
            <p:nvPr/>
          </p:nvCxnSpPr>
          <p:spPr>
            <a:xfrm>
              <a:off x="4127001" y="241959"/>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1" idx="0"/>
              <a:endCxn id="32" idx="1"/>
            </p:cNvCxnSpPr>
            <p:nvPr/>
          </p:nvCxnSpPr>
          <p:spPr>
            <a:xfrm>
              <a:off x="4127001" y="241959"/>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3" idx="4"/>
              <a:endCxn id="32" idx="0"/>
            </p:cNvCxnSpPr>
            <p:nvPr/>
          </p:nvCxnSpPr>
          <p:spPr>
            <a:xfrm flipH="1">
              <a:off x="4533508" y="474520"/>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3" idx="2"/>
              <a:endCxn id="31" idx="6"/>
            </p:cNvCxnSpPr>
            <p:nvPr/>
          </p:nvCxnSpPr>
          <p:spPr>
            <a:xfrm flipH="1" flipV="1">
              <a:off x="4197591" y="315775"/>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58" idx="0"/>
              <a:endCxn id="21" idx="4"/>
            </p:cNvCxnSpPr>
            <p:nvPr/>
          </p:nvCxnSpPr>
          <p:spPr>
            <a:xfrm flipH="1" flipV="1">
              <a:off x="4875348" y="648354"/>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58" idx="1"/>
              <a:endCxn id="33" idx="4"/>
            </p:cNvCxnSpPr>
            <p:nvPr/>
          </p:nvCxnSpPr>
          <p:spPr>
            <a:xfrm flipH="1" flipV="1">
              <a:off x="4673885" y="474520"/>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32" idx="7"/>
              <a:endCxn id="21" idx="3"/>
            </p:cNvCxnSpPr>
            <p:nvPr/>
          </p:nvCxnSpPr>
          <p:spPr>
            <a:xfrm flipV="1">
              <a:off x="4583423" y="612087"/>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2" idx="6"/>
              <a:endCxn id="58" idx="2"/>
            </p:cNvCxnSpPr>
            <p:nvPr/>
          </p:nvCxnSpPr>
          <p:spPr>
            <a:xfrm flipV="1">
              <a:off x="4604098" y="967883"/>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14" idx="7"/>
              <a:endCxn id="58" idx="3"/>
            </p:cNvCxnSpPr>
            <p:nvPr/>
          </p:nvCxnSpPr>
          <p:spPr>
            <a:xfrm flipV="1">
              <a:off x="4561978" y="1007521"/>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8" name="Straight Connector 437"/>
            <p:cNvCxnSpPr>
              <a:stCxn id="56" idx="1"/>
              <a:endCxn id="32" idx="5"/>
            </p:cNvCxnSpPr>
            <p:nvPr/>
          </p:nvCxnSpPr>
          <p:spPr>
            <a:xfrm flipH="1" flipV="1">
              <a:off x="4583423" y="1033214"/>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11" idx="0"/>
              <a:endCxn id="30" idx="4"/>
            </p:cNvCxnSpPr>
            <p:nvPr/>
          </p:nvCxnSpPr>
          <p:spPr>
            <a:xfrm flipH="1" flipV="1">
              <a:off x="5232897" y="1001820"/>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11" idx="1"/>
              <a:endCxn id="58" idx="5"/>
            </p:cNvCxnSpPr>
            <p:nvPr/>
          </p:nvCxnSpPr>
          <p:spPr>
            <a:xfrm flipH="1" flipV="1">
              <a:off x="4957707" y="1007521"/>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6" idx="0"/>
              <a:endCxn id="58" idx="4"/>
            </p:cNvCxnSpPr>
            <p:nvPr/>
          </p:nvCxnSpPr>
          <p:spPr>
            <a:xfrm flipH="1" flipV="1">
              <a:off x="4918360" y="1023940"/>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14" idx="7"/>
              <a:endCxn id="30" idx="3"/>
            </p:cNvCxnSpPr>
            <p:nvPr/>
          </p:nvCxnSpPr>
          <p:spPr>
            <a:xfrm flipV="1">
              <a:off x="4561978" y="978995"/>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30" idx="1"/>
            </p:cNvCxnSpPr>
            <p:nvPr/>
          </p:nvCxnSpPr>
          <p:spPr>
            <a:xfrm flipH="1" flipV="1">
              <a:off x="4964461" y="622953"/>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30" idx="2"/>
              <a:endCxn id="58" idx="6"/>
            </p:cNvCxnSpPr>
            <p:nvPr/>
          </p:nvCxnSpPr>
          <p:spPr>
            <a:xfrm flipH="1">
              <a:off x="4974005" y="923890"/>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20" idx="2"/>
              <a:endCxn id="30" idx="6"/>
            </p:cNvCxnSpPr>
            <p:nvPr/>
          </p:nvCxnSpPr>
          <p:spPr>
            <a:xfrm flipH="1" flipV="1">
              <a:off x="5309734" y="923890"/>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21" idx="3"/>
              <a:endCxn id="30" idx="7"/>
            </p:cNvCxnSpPr>
            <p:nvPr/>
          </p:nvCxnSpPr>
          <p:spPr>
            <a:xfrm flipH="1">
              <a:off x="5287229" y="717416"/>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121" idx="4"/>
              <a:endCxn id="11" idx="0"/>
            </p:cNvCxnSpPr>
            <p:nvPr/>
          </p:nvCxnSpPr>
          <p:spPr>
            <a:xfrm flipH="1">
              <a:off x="5377425" y="759728"/>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56" idx="2"/>
              <a:endCxn id="14" idx="6"/>
            </p:cNvCxnSpPr>
            <p:nvPr/>
          </p:nvCxnSpPr>
          <p:spPr>
            <a:xfrm flipH="1" flipV="1">
              <a:off x="4605685" y="1370664"/>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56" idx="3"/>
              <a:endCxn id="19" idx="7"/>
            </p:cNvCxnSpPr>
            <p:nvPr/>
          </p:nvCxnSpPr>
          <p:spPr>
            <a:xfrm flipH="1">
              <a:off x="4722211" y="1567321"/>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11" idx="2"/>
              <a:endCxn id="56" idx="7"/>
            </p:cNvCxnSpPr>
            <p:nvPr/>
          </p:nvCxnSpPr>
          <p:spPr>
            <a:xfrm flipH="1">
              <a:off x="5100101" y="1419878"/>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30" idx="4"/>
              <a:endCxn id="56" idx="0"/>
            </p:cNvCxnSpPr>
            <p:nvPr/>
          </p:nvCxnSpPr>
          <p:spPr>
            <a:xfrm flipH="1">
              <a:off x="5050186" y="1001820"/>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84" idx="1"/>
              <a:endCxn id="56" idx="5"/>
            </p:cNvCxnSpPr>
            <p:nvPr/>
          </p:nvCxnSpPr>
          <p:spPr>
            <a:xfrm flipH="1" flipV="1">
              <a:off x="5100101" y="1567321"/>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a:stCxn id="83" idx="0"/>
              <a:endCxn id="56" idx="4"/>
            </p:cNvCxnSpPr>
            <p:nvPr/>
          </p:nvCxnSpPr>
          <p:spPr>
            <a:xfrm flipH="1" flipV="1">
              <a:off x="5050186" y="1588941"/>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84" idx="2"/>
              <a:endCxn id="20" idx="6"/>
            </p:cNvCxnSpPr>
            <p:nvPr/>
          </p:nvCxnSpPr>
          <p:spPr>
            <a:xfrm flipH="1">
              <a:off x="5065453" y="1918470"/>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119" idx="3"/>
              <a:endCxn id="84" idx="7"/>
            </p:cNvCxnSpPr>
            <p:nvPr/>
          </p:nvCxnSpPr>
          <p:spPr>
            <a:xfrm flipH="1">
              <a:off x="5693157" y="1643591"/>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11" idx="5"/>
              <a:endCxn id="84" idx="0"/>
            </p:cNvCxnSpPr>
            <p:nvPr/>
          </p:nvCxnSpPr>
          <p:spPr>
            <a:xfrm>
              <a:off x="5464832" y="1507435"/>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116" idx="3"/>
              <a:endCxn id="112" idx="7"/>
            </p:cNvCxnSpPr>
            <p:nvPr/>
          </p:nvCxnSpPr>
          <p:spPr>
            <a:xfrm flipH="1">
              <a:off x="6679876" y="1400566"/>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120" idx="4"/>
              <a:endCxn id="119" idx="0"/>
            </p:cNvCxnSpPr>
            <p:nvPr/>
          </p:nvCxnSpPr>
          <p:spPr>
            <a:xfrm>
              <a:off x="5786798" y="1078845"/>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11" idx="5"/>
              <a:endCxn id="119" idx="2"/>
            </p:cNvCxnSpPr>
            <p:nvPr/>
          </p:nvCxnSpPr>
          <p:spPr>
            <a:xfrm>
              <a:off x="5464832" y="1507435"/>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a:stCxn id="11" idx="3"/>
              <a:endCxn id="20" idx="7"/>
            </p:cNvCxnSpPr>
            <p:nvPr/>
          </p:nvCxnSpPr>
          <p:spPr>
            <a:xfrm flipH="1">
              <a:off x="5035142" y="1507435"/>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a:stCxn id="120" idx="3"/>
              <a:endCxn id="11" idx="7"/>
            </p:cNvCxnSpPr>
            <p:nvPr/>
          </p:nvCxnSpPr>
          <p:spPr>
            <a:xfrm flipH="1">
              <a:off x="5464832" y="1063151"/>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118" idx="2"/>
              <a:endCxn id="11" idx="6"/>
            </p:cNvCxnSpPr>
            <p:nvPr/>
          </p:nvCxnSpPr>
          <p:spPr>
            <a:xfrm flipH="1">
              <a:off x="5501037" y="1241209"/>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118" idx="4"/>
              <a:endCxn id="107" idx="0"/>
            </p:cNvCxnSpPr>
            <p:nvPr/>
          </p:nvCxnSpPr>
          <p:spPr>
            <a:xfrm>
              <a:off x="6209062" y="1335229"/>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118" idx="3"/>
              <a:endCxn id="119" idx="7"/>
            </p:cNvCxnSpPr>
            <p:nvPr/>
          </p:nvCxnSpPr>
          <p:spPr>
            <a:xfrm flipH="1">
              <a:off x="5836369" y="1307691"/>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119" idx="6"/>
              <a:endCxn id="107" idx="1"/>
            </p:cNvCxnSpPr>
            <p:nvPr/>
          </p:nvCxnSpPr>
          <p:spPr>
            <a:xfrm>
              <a:off x="5851661" y="1605702"/>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84" idx="6"/>
              <a:endCxn id="107" idx="2"/>
            </p:cNvCxnSpPr>
            <p:nvPr/>
          </p:nvCxnSpPr>
          <p:spPr>
            <a:xfrm flipV="1">
              <a:off x="5723468" y="1823289"/>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84" idx="6"/>
              <a:endCxn id="109" idx="2"/>
            </p:cNvCxnSpPr>
            <p:nvPr/>
          </p:nvCxnSpPr>
          <p:spPr>
            <a:xfrm>
              <a:off x="5723468" y="1918470"/>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84" idx="5"/>
              <a:endCxn id="105" idx="1"/>
            </p:cNvCxnSpPr>
            <p:nvPr/>
          </p:nvCxnSpPr>
          <p:spPr>
            <a:xfrm>
              <a:off x="5693157" y="1992353"/>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09" idx="3"/>
              <a:endCxn id="105" idx="0"/>
            </p:cNvCxnSpPr>
            <p:nvPr/>
          </p:nvCxnSpPr>
          <p:spPr>
            <a:xfrm flipH="1">
              <a:off x="5858872" y="2093243"/>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108" idx="2"/>
              <a:endCxn id="105" idx="6"/>
            </p:cNvCxnSpPr>
            <p:nvPr/>
          </p:nvCxnSpPr>
          <p:spPr>
            <a:xfrm flipH="1">
              <a:off x="5911080" y="2232634"/>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105" idx="2"/>
              <a:endCxn id="83" idx="6"/>
            </p:cNvCxnSpPr>
            <p:nvPr/>
          </p:nvCxnSpPr>
          <p:spPr>
            <a:xfrm flipH="1">
              <a:off x="5600778" y="2355049"/>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108" idx="0"/>
              <a:endCxn id="107" idx="4"/>
            </p:cNvCxnSpPr>
            <p:nvPr/>
          </p:nvCxnSpPr>
          <p:spPr>
            <a:xfrm flipH="1" flipV="1">
              <a:off x="6247736" y="1927775"/>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09" idx="1"/>
              <a:endCxn id="119" idx="5"/>
            </p:cNvCxnSpPr>
            <p:nvPr/>
          </p:nvCxnSpPr>
          <p:spPr>
            <a:xfrm flipH="1" flipV="1">
              <a:off x="5836369" y="1643591"/>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109" idx="0"/>
              <a:endCxn id="120" idx="4"/>
            </p:cNvCxnSpPr>
            <p:nvPr/>
          </p:nvCxnSpPr>
          <p:spPr>
            <a:xfrm flipH="1" flipV="1">
              <a:off x="5786798" y="1078845"/>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109" idx="0"/>
              <a:endCxn id="118" idx="4"/>
            </p:cNvCxnSpPr>
            <p:nvPr/>
          </p:nvCxnSpPr>
          <p:spPr>
            <a:xfrm flipV="1">
              <a:off x="6042357" y="1335229"/>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126" idx="4"/>
              <a:endCxn id="125" idx="5"/>
            </p:cNvCxnSpPr>
            <p:nvPr/>
          </p:nvCxnSpPr>
          <p:spPr>
            <a:xfrm>
              <a:off x="6018343" y="292752"/>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122" idx="4"/>
              <a:endCxn id="126" idx="0"/>
            </p:cNvCxnSpPr>
            <p:nvPr/>
          </p:nvCxnSpPr>
          <p:spPr>
            <a:xfrm flipH="1">
              <a:off x="6018343" y="-11612"/>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127" idx="3"/>
              <a:endCxn id="126" idx="7"/>
            </p:cNvCxnSpPr>
            <p:nvPr/>
          </p:nvCxnSpPr>
          <p:spPr>
            <a:xfrm flipH="1">
              <a:off x="6065643" y="98429"/>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128" idx="5"/>
              <a:endCxn id="126" idx="6"/>
            </p:cNvCxnSpPr>
            <p:nvPr/>
          </p:nvCxnSpPr>
          <p:spPr>
            <a:xfrm flipH="1" flipV="1">
              <a:off x="6085236" y="223620"/>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128" idx="6"/>
              <a:endCxn id="125" idx="6"/>
            </p:cNvCxnSpPr>
            <p:nvPr/>
          </p:nvCxnSpPr>
          <p:spPr>
            <a:xfrm flipH="1">
              <a:off x="6250335" y="480258"/>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128" idx="3"/>
              <a:endCxn id="118" idx="7"/>
            </p:cNvCxnSpPr>
            <p:nvPr/>
          </p:nvCxnSpPr>
          <p:spPr>
            <a:xfrm flipH="1">
              <a:off x="6275741" y="545237"/>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116" idx="1"/>
              <a:endCxn id="124" idx="5"/>
            </p:cNvCxnSpPr>
            <p:nvPr/>
          </p:nvCxnSpPr>
          <p:spPr>
            <a:xfrm flipH="1" flipV="1">
              <a:off x="6167787" y="1013753"/>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117" idx="0"/>
              <a:endCxn id="128" idx="4"/>
            </p:cNvCxnSpPr>
            <p:nvPr/>
          </p:nvCxnSpPr>
          <p:spPr>
            <a:xfrm flipH="1" flipV="1">
              <a:off x="6801675" y="572152"/>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117" idx="1"/>
              <a:endCxn id="125" idx="6"/>
            </p:cNvCxnSpPr>
            <p:nvPr/>
          </p:nvCxnSpPr>
          <p:spPr>
            <a:xfrm flipH="1" flipV="1">
              <a:off x="6250335" y="649070"/>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117" idx="2"/>
              <a:endCxn id="124" idx="6"/>
            </p:cNvCxnSpPr>
            <p:nvPr/>
          </p:nvCxnSpPr>
          <p:spPr>
            <a:xfrm flipH="1">
              <a:off x="6183660" y="932280"/>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117" idx="2"/>
              <a:endCxn id="118" idx="3"/>
            </p:cNvCxnSpPr>
            <p:nvPr/>
          </p:nvCxnSpPr>
          <p:spPr>
            <a:xfrm flipH="1">
              <a:off x="6142383" y="932280"/>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121" idx="2"/>
              <a:endCxn id="21" idx="6"/>
            </p:cNvCxnSpPr>
            <p:nvPr/>
          </p:nvCxnSpPr>
          <p:spPr>
            <a:xfrm flipH="1" flipV="1">
              <a:off x="4998960" y="524530"/>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124" idx="1"/>
              <a:endCxn id="121" idx="5"/>
            </p:cNvCxnSpPr>
            <p:nvPr/>
          </p:nvCxnSpPr>
          <p:spPr>
            <a:xfrm flipH="1" flipV="1">
              <a:off x="5592466" y="717416"/>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25" idx="2"/>
              <a:endCxn id="121" idx="6"/>
            </p:cNvCxnSpPr>
            <p:nvPr/>
          </p:nvCxnSpPr>
          <p:spPr>
            <a:xfrm flipH="1" flipV="1">
              <a:off x="5636173" y="615267"/>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25" idx="3"/>
              <a:endCxn id="120" idx="7"/>
            </p:cNvCxnSpPr>
            <p:nvPr/>
          </p:nvCxnSpPr>
          <p:spPr>
            <a:xfrm flipH="1">
              <a:off x="5823714" y="686728"/>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24" idx="2"/>
              <a:endCxn id="120" idx="6"/>
            </p:cNvCxnSpPr>
            <p:nvPr/>
          </p:nvCxnSpPr>
          <p:spPr>
            <a:xfrm flipH="1">
              <a:off x="5839006" y="976095"/>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20" idx="1"/>
              <a:endCxn id="121" idx="1"/>
            </p:cNvCxnSpPr>
            <p:nvPr/>
          </p:nvCxnSpPr>
          <p:spPr>
            <a:xfrm flipH="1" flipV="1">
              <a:off x="5381431" y="513117"/>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9" idx="5"/>
              <a:endCxn id="121" idx="1"/>
            </p:cNvCxnSpPr>
            <p:nvPr/>
          </p:nvCxnSpPr>
          <p:spPr>
            <a:xfrm flipH="1" flipV="1">
              <a:off x="5381431" y="513117"/>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118" idx="1"/>
              <a:endCxn id="120" idx="5"/>
            </p:cNvCxnSpPr>
            <p:nvPr/>
          </p:nvCxnSpPr>
          <p:spPr>
            <a:xfrm flipH="1" flipV="1">
              <a:off x="5823714" y="1063151"/>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118" idx="0"/>
              <a:endCxn id="124" idx="4"/>
            </p:cNvCxnSpPr>
            <p:nvPr/>
          </p:nvCxnSpPr>
          <p:spPr>
            <a:xfrm flipH="1" flipV="1">
              <a:off x="6129468" y="1029352"/>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124" idx="1"/>
            </p:cNvCxnSpPr>
            <p:nvPr/>
          </p:nvCxnSpPr>
          <p:spPr>
            <a:xfrm flipH="1" flipV="1">
              <a:off x="5745746" y="73778"/>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124" idx="0"/>
              <a:endCxn id="125" idx="4"/>
            </p:cNvCxnSpPr>
            <p:nvPr/>
          </p:nvCxnSpPr>
          <p:spPr>
            <a:xfrm flipV="1">
              <a:off x="6129468" y="702327"/>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116" idx="2"/>
              <a:endCxn id="118" idx="6"/>
            </p:cNvCxnSpPr>
            <p:nvPr/>
          </p:nvCxnSpPr>
          <p:spPr>
            <a:xfrm flipH="1" flipV="1">
              <a:off x="6303360" y="1241209"/>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112" idx="1"/>
              <a:endCxn id="118" idx="5"/>
            </p:cNvCxnSpPr>
            <p:nvPr/>
          </p:nvCxnSpPr>
          <p:spPr>
            <a:xfrm flipH="1" flipV="1">
              <a:off x="6275741" y="1307691"/>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116" idx="1"/>
              <a:endCxn id="126" idx="5"/>
            </p:cNvCxnSpPr>
            <p:nvPr/>
          </p:nvCxnSpPr>
          <p:spPr>
            <a:xfrm flipH="1" flipV="1">
              <a:off x="6065643" y="272504"/>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116" idx="0"/>
              <a:endCxn id="117" idx="3"/>
            </p:cNvCxnSpPr>
            <p:nvPr/>
          </p:nvCxnSpPr>
          <p:spPr>
            <a:xfrm flipV="1">
              <a:off x="6802157" y="979116"/>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103" idx="0"/>
              <a:endCxn id="116" idx="4"/>
            </p:cNvCxnSpPr>
            <p:nvPr/>
          </p:nvCxnSpPr>
          <p:spPr>
            <a:xfrm flipH="1" flipV="1">
              <a:off x="6802157" y="1426009"/>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103" idx="7"/>
              <a:endCxn id="113" idx="7"/>
            </p:cNvCxnSpPr>
            <p:nvPr/>
          </p:nvCxnSpPr>
          <p:spPr>
            <a:xfrm flipV="1">
              <a:off x="7022638" y="1498810"/>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104" idx="7"/>
              <a:endCxn id="113" idx="3"/>
            </p:cNvCxnSpPr>
            <p:nvPr/>
          </p:nvCxnSpPr>
          <p:spPr>
            <a:xfrm flipV="1">
              <a:off x="6667692" y="1637221"/>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113" idx="1"/>
              <a:endCxn id="117" idx="5"/>
            </p:cNvCxnSpPr>
            <p:nvPr/>
          </p:nvCxnSpPr>
          <p:spPr>
            <a:xfrm flipH="1" flipV="1">
              <a:off x="7027590" y="979116"/>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113" idx="2"/>
              <a:endCxn id="116" idx="5"/>
            </p:cNvCxnSpPr>
            <p:nvPr/>
          </p:nvCxnSpPr>
          <p:spPr>
            <a:xfrm flipH="1" flipV="1">
              <a:off x="6863778" y="1400566"/>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103" idx="3"/>
              <a:endCxn id="110" idx="7"/>
            </p:cNvCxnSpPr>
            <p:nvPr/>
          </p:nvCxnSpPr>
          <p:spPr>
            <a:xfrm flipH="1">
              <a:off x="6580879" y="2172458"/>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104" idx="5"/>
              <a:endCxn id="111" idx="1"/>
            </p:cNvCxnSpPr>
            <p:nvPr/>
          </p:nvCxnSpPr>
          <p:spPr>
            <a:xfrm>
              <a:off x="6667692" y="2105193"/>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102" idx="2"/>
              <a:endCxn id="110" idx="3"/>
            </p:cNvCxnSpPr>
            <p:nvPr/>
          </p:nvCxnSpPr>
          <p:spPr>
            <a:xfrm flipH="1">
              <a:off x="6374771" y="2313511"/>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102" idx="1"/>
              <a:endCxn id="103" idx="5"/>
            </p:cNvCxnSpPr>
            <p:nvPr/>
          </p:nvCxnSpPr>
          <p:spPr>
            <a:xfrm flipH="1" flipV="1">
              <a:off x="7022638" y="2172458"/>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103" idx="1"/>
              <a:endCxn id="112" idx="5"/>
            </p:cNvCxnSpPr>
            <p:nvPr/>
          </p:nvCxnSpPr>
          <p:spPr>
            <a:xfrm flipH="1" flipV="1">
              <a:off x="6679876" y="1747169"/>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103" idx="2"/>
              <a:endCxn id="104" idx="6"/>
            </p:cNvCxnSpPr>
            <p:nvPr/>
          </p:nvCxnSpPr>
          <p:spPr>
            <a:xfrm flipH="1" flipV="1">
              <a:off x="6682984" y="2067304"/>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104" idx="2"/>
              <a:endCxn id="107" idx="5"/>
            </p:cNvCxnSpPr>
            <p:nvPr/>
          </p:nvCxnSpPr>
          <p:spPr>
            <a:xfrm flipH="1" flipV="1">
              <a:off x="6320913" y="1897172"/>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a:stCxn id="104" idx="0"/>
              <a:endCxn id="112" idx="4"/>
            </p:cNvCxnSpPr>
            <p:nvPr/>
          </p:nvCxnSpPr>
          <p:spPr>
            <a:xfrm flipV="1">
              <a:off x="6630776" y="1766570"/>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a:stCxn id="107" idx="6"/>
              <a:endCxn id="112" idx="2"/>
            </p:cNvCxnSpPr>
            <p:nvPr/>
          </p:nvCxnSpPr>
          <p:spPr>
            <a:xfrm flipV="1">
              <a:off x="6351224" y="1700333"/>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107" idx="7"/>
              <a:endCxn id="116" idx="3"/>
            </p:cNvCxnSpPr>
            <p:nvPr/>
          </p:nvCxnSpPr>
          <p:spPr>
            <a:xfrm flipV="1">
              <a:off x="6320913" y="1400566"/>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110" idx="0"/>
              <a:endCxn id="104" idx="4"/>
            </p:cNvCxnSpPr>
            <p:nvPr/>
          </p:nvCxnSpPr>
          <p:spPr>
            <a:xfrm flipV="1">
              <a:off x="6477825" y="2120887"/>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0" idx="0"/>
              <a:endCxn id="107" idx="5"/>
            </p:cNvCxnSpPr>
            <p:nvPr/>
          </p:nvCxnSpPr>
          <p:spPr>
            <a:xfrm flipH="1" flipV="1">
              <a:off x="6320913" y="1897172"/>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10" idx="1"/>
              <a:endCxn id="108" idx="5"/>
            </p:cNvCxnSpPr>
            <p:nvPr/>
          </p:nvCxnSpPr>
          <p:spPr>
            <a:xfrm flipH="1" flipV="1">
              <a:off x="6327902" y="2294059"/>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01" idx="0"/>
              <a:endCxn id="108" idx="4"/>
            </p:cNvCxnSpPr>
            <p:nvPr/>
          </p:nvCxnSpPr>
          <p:spPr>
            <a:xfrm flipV="1">
              <a:off x="6226668" y="2319502"/>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01" idx="7"/>
              <a:endCxn id="110" idx="3"/>
            </p:cNvCxnSpPr>
            <p:nvPr/>
          </p:nvCxnSpPr>
          <p:spPr>
            <a:xfrm flipV="1">
              <a:off x="6288289" y="2728595"/>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91" idx="0"/>
              <a:endCxn id="94" idx="4"/>
            </p:cNvCxnSpPr>
            <p:nvPr/>
          </p:nvCxnSpPr>
          <p:spPr>
            <a:xfrm flipH="1" flipV="1">
              <a:off x="5952128" y="2837222"/>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11" idx="2"/>
              <a:endCxn id="110" idx="6"/>
            </p:cNvCxnSpPr>
            <p:nvPr/>
          </p:nvCxnSpPr>
          <p:spPr>
            <a:xfrm flipH="1" flipV="1">
              <a:off x="6623565" y="2625738"/>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3" idx="1"/>
              <a:endCxn id="22" idx="5"/>
            </p:cNvCxnSpPr>
            <p:nvPr/>
          </p:nvCxnSpPr>
          <p:spPr>
            <a:xfrm flipH="1" flipV="1">
              <a:off x="3634759" y="460759"/>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31" idx="2"/>
              <a:endCxn id="22" idx="6"/>
            </p:cNvCxnSpPr>
            <p:nvPr/>
          </p:nvCxnSpPr>
          <p:spPr>
            <a:xfrm flipH="1">
              <a:off x="3658689" y="315775"/>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33" idx="1"/>
              <a:endCxn id="28" idx="5"/>
            </p:cNvCxnSpPr>
            <p:nvPr/>
          </p:nvCxnSpPr>
          <p:spPr>
            <a:xfrm flipH="1" flipV="1">
              <a:off x="4354046" y="-67435"/>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17" idx="5"/>
              <a:endCxn id="114" idx="1"/>
            </p:cNvCxnSpPr>
            <p:nvPr/>
          </p:nvCxnSpPr>
          <p:spPr>
            <a:xfrm>
              <a:off x="7027590" y="979116"/>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12" idx="7"/>
              <a:endCxn id="114" idx="3"/>
            </p:cNvCxnSpPr>
            <p:nvPr/>
          </p:nvCxnSpPr>
          <p:spPr>
            <a:xfrm flipV="1">
              <a:off x="6679876" y="1193137"/>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15" idx="1"/>
              <a:endCxn id="13" idx="0"/>
            </p:cNvCxnSpPr>
            <p:nvPr/>
          </p:nvCxnSpPr>
          <p:spPr>
            <a:xfrm flipH="1" flipV="1">
              <a:off x="3884961" y="648354"/>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69" idx="5"/>
              <a:endCxn id="71" idx="1"/>
            </p:cNvCxnSpPr>
            <p:nvPr/>
          </p:nvCxnSpPr>
          <p:spPr>
            <a:xfrm>
              <a:off x="1862115" y="2093755"/>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 idx="7"/>
              <a:endCxn id="71" idx="0"/>
            </p:cNvCxnSpPr>
            <p:nvPr/>
          </p:nvCxnSpPr>
          <p:spPr>
            <a:xfrm flipH="1">
              <a:off x="2081059" y="1753160"/>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p:cNvSpPr/>
            <p:nvPr/>
          </p:nvSpPr>
          <p:spPr>
            <a:xfrm>
              <a:off x="2146650" y="1719915"/>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3" name="Oval 532"/>
            <p:cNvSpPr/>
            <p:nvPr/>
          </p:nvSpPr>
          <p:spPr>
            <a:xfrm>
              <a:off x="3735736" y="648354"/>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4" name="Oval 533"/>
            <p:cNvSpPr/>
            <p:nvPr/>
          </p:nvSpPr>
          <p:spPr>
            <a:xfrm>
              <a:off x="3091211" y="1975503"/>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5" name="Oval 534"/>
            <p:cNvSpPr/>
            <p:nvPr/>
          </p:nvSpPr>
          <p:spPr>
            <a:xfrm>
              <a:off x="3881786" y="1658003"/>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6" name="Oval 535"/>
            <p:cNvSpPr/>
            <p:nvPr/>
          </p:nvSpPr>
          <p:spPr>
            <a:xfrm>
              <a:off x="4456461" y="2242203"/>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7" name="Oval 536"/>
            <p:cNvSpPr/>
            <p:nvPr/>
          </p:nvSpPr>
          <p:spPr>
            <a:xfrm>
              <a:off x="3542061" y="2127902"/>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8" name="Oval 537"/>
            <p:cNvSpPr/>
            <p:nvPr/>
          </p:nvSpPr>
          <p:spPr>
            <a:xfrm>
              <a:off x="5337724" y="470805"/>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9" name="Oval 538"/>
            <p:cNvSpPr/>
            <p:nvPr/>
          </p:nvSpPr>
          <p:spPr>
            <a:xfrm>
              <a:off x="6711664" y="388364"/>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0" name="Oval 539"/>
            <p:cNvSpPr/>
            <p:nvPr/>
          </p:nvSpPr>
          <p:spPr>
            <a:xfrm>
              <a:off x="6114764" y="1147189"/>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541" name="Straight Connector 540"/>
            <p:cNvCxnSpPr>
              <a:stCxn id="117" idx="7"/>
              <a:endCxn id="115" idx="3"/>
            </p:cNvCxnSpPr>
            <p:nvPr/>
          </p:nvCxnSpPr>
          <p:spPr>
            <a:xfrm flipV="1">
              <a:off x="7027590" y="699482"/>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2" name="Oval 541"/>
            <p:cNvSpPr/>
            <p:nvPr/>
          </p:nvSpPr>
          <p:spPr>
            <a:xfrm>
              <a:off x="6141950" y="595813"/>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3" name="Oval 542"/>
            <p:cNvSpPr/>
            <p:nvPr/>
          </p:nvSpPr>
          <p:spPr>
            <a:xfrm>
              <a:off x="4056411" y="24195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4" name="Oval 543"/>
            <p:cNvSpPr/>
            <p:nvPr/>
          </p:nvSpPr>
          <p:spPr>
            <a:xfrm>
              <a:off x="5253812" y="-690488"/>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5" name="Oval 544"/>
            <p:cNvSpPr/>
            <p:nvPr/>
          </p:nvSpPr>
          <p:spPr>
            <a:xfrm>
              <a:off x="4612882" y="-113542"/>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6" name="Oval 545"/>
            <p:cNvSpPr/>
            <p:nvPr/>
          </p:nvSpPr>
          <p:spPr>
            <a:xfrm>
              <a:off x="5571152" y="-9752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7" name="Oval 546"/>
            <p:cNvSpPr/>
            <p:nvPr/>
          </p:nvSpPr>
          <p:spPr>
            <a:xfrm>
              <a:off x="5960795" y="-26480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8" name="Oval 547"/>
            <p:cNvSpPr/>
            <p:nvPr/>
          </p:nvSpPr>
          <p:spPr>
            <a:xfrm>
              <a:off x="3275177" y="-479753"/>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9" name="Oval 548"/>
            <p:cNvSpPr/>
            <p:nvPr/>
          </p:nvSpPr>
          <p:spPr>
            <a:xfrm>
              <a:off x="4625530" y="-516062"/>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0" name="Oval 549"/>
            <p:cNvSpPr/>
            <p:nvPr/>
          </p:nvSpPr>
          <p:spPr>
            <a:xfrm>
              <a:off x="1218041" y="1719915"/>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1" name="Oval 550"/>
            <p:cNvSpPr/>
            <p:nvPr/>
          </p:nvSpPr>
          <p:spPr>
            <a:xfrm>
              <a:off x="5747244" y="15521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2" name="Oval 551"/>
            <p:cNvSpPr/>
            <p:nvPr/>
          </p:nvSpPr>
          <p:spPr>
            <a:xfrm>
              <a:off x="7180463" y="1470144"/>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3" name="Oval 552"/>
            <p:cNvSpPr/>
            <p:nvPr/>
          </p:nvSpPr>
          <p:spPr>
            <a:xfrm>
              <a:off x="6332085" y="2480275"/>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4" name="Oval 553"/>
            <p:cNvSpPr/>
            <p:nvPr/>
          </p:nvSpPr>
          <p:spPr>
            <a:xfrm>
              <a:off x="6032788" y="336276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grpSp>
      <p:sp>
        <p:nvSpPr>
          <p:cNvPr id="556" name="TextBox 555"/>
          <p:cNvSpPr txBox="1"/>
          <p:nvPr/>
        </p:nvSpPr>
        <p:spPr>
          <a:xfrm>
            <a:off x="1212746" y="5367477"/>
            <a:ext cx="3707746" cy="646331"/>
          </a:xfrm>
          <a:prstGeom prst="rect">
            <a:avLst/>
          </a:prstGeom>
          <a:noFill/>
        </p:spPr>
        <p:txBody>
          <a:bodyPr wrap="none" rtlCol="0">
            <a:spAutoFit/>
          </a:bodyPr>
          <a:lstStyle/>
          <a:p>
            <a:pPr defTabSz="914396"/>
            <a:r>
              <a:rPr lang="en-US" dirty="0">
                <a:solidFill>
                  <a:prstClr val="black"/>
                </a:solidFill>
                <a:latin typeface="Calibri" panose="020F0502020204030204"/>
              </a:rPr>
              <a:t>84B neurons</a:t>
            </a:r>
          </a:p>
          <a:p>
            <a:pPr defTabSz="914396"/>
            <a:r>
              <a:rPr lang="en-US" dirty="0">
                <a:solidFill>
                  <a:prstClr val="black"/>
                </a:solidFill>
                <a:latin typeface="Calibri" panose="020F0502020204030204"/>
              </a:rPr>
              <a:t>10K Connections per neuron (degree)</a:t>
            </a:r>
          </a:p>
        </p:txBody>
      </p:sp>
      <p:sp>
        <p:nvSpPr>
          <p:cNvPr id="3" name="Slide Number Placeholder 2">
            <a:extLst>
              <a:ext uri="{FF2B5EF4-FFF2-40B4-BE49-F238E27FC236}">
                <a16:creationId xmlns:a16="http://schemas.microsoft.com/office/drawing/2014/main" id="{E932E33E-7423-B44E-AD50-596B8E10AEAF}"/>
              </a:ext>
            </a:extLst>
          </p:cNvPr>
          <p:cNvSpPr>
            <a:spLocks noGrp="1"/>
          </p:cNvSpPr>
          <p:nvPr>
            <p:ph type="sldNum" sz="quarter" idx="12"/>
          </p:nvPr>
        </p:nvSpPr>
        <p:spPr>
          <a:xfrm>
            <a:off x="11457433" y="6391657"/>
            <a:ext cx="417576" cy="311531"/>
          </a:xfrm>
        </p:spPr>
        <p:txBody>
          <a:bodyPr/>
          <a:lstStyle/>
          <a:p>
            <a:pPr defTabSz="914396"/>
            <a:fld id="{89680184-36F0-7340-B2B6-917CC4ADF00C}" type="slidenum">
              <a:rPr lang="en-US">
                <a:solidFill>
                  <a:prstClr val="black">
                    <a:tint val="75000"/>
                  </a:prstClr>
                </a:solidFill>
                <a:latin typeface="Calibri" panose="020F0502020204030204"/>
              </a:rPr>
              <a:pPr defTabSz="914396"/>
              <a:t>14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3458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50C7E-5EBC-3F47-A33A-7D24D6279868}"/>
              </a:ext>
            </a:extLst>
          </p:cNvPr>
          <p:cNvSpPr>
            <a:spLocks noGrp="1"/>
          </p:cNvSpPr>
          <p:nvPr>
            <p:ph type="sldNum" sz="quarter" idx="12"/>
          </p:nvPr>
        </p:nvSpPr>
        <p:spPr/>
        <p:txBody>
          <a:bodyPr/>
          <a:lstStyle/>
          <a:p>
            <a:fld id="{3310D8EA-3107-4873-B9AB-DD7D3E79053A}" type="slidenum">
              <a:rPr lang="en-US" smtClean="0"/>
              <a:t>15</a:t>
            </a:fld>
            <a:endParaRPr lang="en-US"/>
          </a:p>
        </p:txBody>
      </p:sp>
      <p:pic>
        <p:nvPicPr>
          <p:cNvPr id="4" name="Picture 3">
            <a:extLst>
              <a:ext uri="{FF2B5EF4-FFF2-40B4-BE49-F238E27FC236}">
                <a16:creationId xmlns:a16="http://schemas.microsoft.com/office/drawing/2014/main" id="{D6D207E7-EA2E-2742-8481-FC58CB6DEB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15523" y="2274142"/>
            <a:ext cx="3280801" cy="3292346"/>
          </a:xfrm>
          <a:prstGeom prst="rect">
            <a:avLst/>
          </a:prstGeom>
        </p:spPr>
      </p:pic>
      <p:sp>
        <p:nvSpPr>
          <p:cNvPr id="5" name="Rectangle 4">
            <a:extLst>
              <a:ext uri="{FF2B5EF4-FFF2-40B4-BE49-F238E27FC236}">
                <a16:creationId xmlns:a16="http://schemas.microsoft.com/office/drawing/2014/main" id="{613C2556-B8A0-5A4F-8AF8-84166EF37DDA}"/>
              </a:ext>
            </a:extLst>
          </p:cNvPr>
          <p:cNvSpPr/>
          <p:nvPr/>
        </p:nvSpPr>
        <p:spPr>
          <a:xfrm>
            <a:off x="4648642" y="884696"/>
            <a:ext cx="3062570" cy="595997"/>
          </a:xfrm>
          <a:prstGeom prst="rect">
            <a:avLst/>
          </a:prstGeom>
        </p:spPr>
        <p:txBody>
          <a:bodyPr wrap="none">
            <a:spAutoFit/>
          </a:bodyPr>
          <a:lstStyle/>
          <a:p>
            <a:pPr algn="ctr"/>
            <a:r>
              <a:rPr lang="en-US" sz="3273" b="1" dirty="0"/>
              <a:t>The Jenga Tower</a:t>
            </a:r>
          </a:p>
        </p:txBody>
      </p:sp>
      <p:sp>
        <p:nvSpPr>
          <p:cNvPr id="6" name="TextBox 5">
            <a:extLst>
              <a:ext uri="{FF2B5EF4-FFF2-40B4-BE49-F238E27FC236}">
                <a16:creationId xmlns:a16="http://schemas.microsoft.com/office/drawing/2014/main" id="{BBC27651-1BE8-864F-AEF9-9096F143C2A0}"/>
              </a:ext>
            </a:extLst>
          </p:cNvPr>
          <p:cNvSpPr txBox="1"/>
          <p:nvPr/>
        </p:nvSpPr>
        <p:spPr>
          <a:xfrm>
            <a:off x="2469840" y="1472402"/>
            <a:ext cx="7076489" cy="386131"/>
          </a:xfrm>
          <a:prstGeom prst="rect">
            <a:avLst/>
          </a:prstGeom>
          <a:noFill/>
        </p:spPr>
        <p:txBody>
          <a:bodyPr wrap="none" rtlCol="0">
            <a:spAutoFit/>
          </a:bodyPr>
          <a:lstStyle/>
          <a:p>
            <a:r>
              <a:rPr lang="en-US" sz="1909" dirty="0"/>
              <a:t>How do small changes in the model impact your queries and reports?</a:t>
            </a:r>
          </a:p>
        </p:txBody>
      </p:sp>
    </p:spTree>
    <p:extLst>
      <p:ext uri="{BB962C8B-B14F-4D97-AF65-F5344CB8AC3E}">
        <p14:creationId xmlns:p14="http://schemas.microsoft.com/office/powerpoint/2010/main" val="364901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4F1D47-A7E3-0D4C-AAA2-0C6B6D9020BD}"/>
              </a:ext>
            </a:extLst>
          </p:cNvPr>
          <p:cNvSpPr>
            <a:spLocks noGrp="1"/>
          </p:cNvSpPr>
          <p:nvPr>
            <p:ph type="title"/>
          </p:nvPr>
        </p:nvSpPr>
        <p:spPr>
          <a:xfrm>
            <a:off x="432820" y="203764"/>
            <a:ext cx="11315701" cy="719855"/>
          </a:xfrm>
        </p:spPr>
        <p:txBody>
          <a:bodyPr>
            <a:normAutofit fontScale="90000"/>
          </a:bodyPr>
          <a:lstStyle/>
          <a:p>
            <a:r>
              <a:rPr lang="en-US" dirty="0"/>
              <a:t>How does a small change impact the stability of your queries?</a:t>
            </a:r>
          </a:p>
        </p:txBody>
      </p:sp>
      <p:sp>
        <p:nvSpPr>
          <p:cNvPr id="10" name="Content Placeholder 9">
            <a:extLst>
              <a:ext uri="{FF2B5EF4-FFF2-40B4-BE49-F238E27FC236}">
                <a16:creationId xmlns:a16="http://schemas.microsoft.com/office/drawing/2014/main" id="{02C7AE50-2669-844C-9FAB-2B4F4EB8EB12}"/>
              </a:ext>
            </a:extLst>
          </p:cNvPr>
          <p:cNvSpPr>
            <a:spLocks noGrp="1"/>
          </p:cNvSpPr>
          <p:nvPr>
            <p:ph idx="1"/>
          </p:nvPr>
        </p:nvSpPr>
        <p:spPr>
          <a:xfrm>
            <a:off x="619325" y="5207914"/>
            <a:ext cx="10906985" cy="890236"/>
          </a:xfrm>
        </p:spPr>
        <p:txBody>
          <a:bodyPr>
            <a:normAutofit fontScale="70000" lnSpcReduction="20000"/>
          </a:bodyPr>
          <a:lstStyle/>
          <a:p>
            <a:r>
              <a:rPr lang="en-US" dirty="0"/>
              <a:t>How do we prevent one small change in our model from disrupting 10,000 queries and reports?</a:t>
            </a:r>
          </a:p>
          <a:p>
            <a:r>
              <a:rPr lang="en-US" dirty="0"/>
              <a:t>Why are labeled property graphs more flexible than relational and RDF models?</a:t>
            </a:r>
          </a:p>
        </p:txBody>
      </p:sp>
      <p:sp>
        <p:nvSpPr>
          <p:cNvPr id="6" name="Slide Number Placeholder 5">
            <a:extLst>
              <a:ext uri="{FF2B5EF4-FFF2-40B4-BE49-F238E27FC236}">
                <a16:creationId xmlns:a16="http://schemas.microsoft.com/office/drawing/2014/main" id="{0B88A78B-BC86-BC4E-9044-2FBA6B5FF4EA}"/>
              </a:ext>
            </a:extLst>
          </p:cNvPr>
          <p:cNvSpPr>
            <a:spLocks noGrp="1"/>
          </p:cNvSpPr>
          <p:nvPr>
            <p:ph type="sldNum" sz="quarter" idx="12"/>
          </p:nvPr>
        </p:nvSpPr>
        <p:spPr/>
        <p:txBody>
          <a:bodyPr/>
          <a:lstStyle/>
          <a:p>
            <a:fld id="{3310D8EA-3107-4873-B9AB-DD7D3E79053A}" type="slidenum">
              <a:rPr lang="en-US" smtClean="0"/>
              <a:t>16</a:t>
            </a:fld>
            <a:endParaRPr lang="en-US"/>
          </a:p>
        </p:txBody>
      </p:sp>
      <p:pic>
        <p:nvPicPr>
          <p:cNvPr id="12" name="Picture 11">
            <a:extLst>
              <a:ext uri="{FF2B5EF4-FFF2-40B4-BE49-F238E27FC236}">
                <a16:creationId xmlns:a16="http://schemas.microsoft.com/office/drawing/2014/main" id="{6E2DA423-A208-CD41-8AEC-57E96C02F0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89975" y="1279323"/>
            <a:ext cx="3280801" cy="3292346"/>
          </a:xfrm>
          <a:prstGeom prst="rect">
            <a:avLst/>
          </a:prstGeom>
        </p:spPr>
      </p:pic>
      <p:cxnSp>
        <p:nvCxnSpPr>
          <p:cNvPr id="3" name="Straight Arrow Connector 2">
            <a:extLst>
              <a:ext uri="{FF2B5EF4-FFF2-40B4-BE49-F238E27FC236}">
                <a16:creationId xmlns:a16="http://schemas.microsoft.com/office/drawing/2014/main" id="{F0B2B599-1152-324B-84CF-D0A5408D8603}"/>
              </a:ext>
            </a:extLst>
          </p:cNvPr>
          <p:cNvCxnSpPr>
            <a:cxnSpLocks/>
          </p:cNvCxnSpPr>
          <p:nvPr/>
        </p:nvCxnSpPr>
        <p:spPr>
          <a:xfrm flipH="1" flipV="1">
            <a:off x="4208319" y="3666263"/>
            <a:ext cx="1414762" cy="38619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33FAF1-B69B-B449-A6E7-93763313A8E8}"/>
              </a:ext>
            </a:extLst>
          </p:cNvPr>
          <p:cNvSpPr txBox="1"/>
          <p:nvPr/>
        </p:nvSpPr>
        <p:spPr>
          <a:xfrm>
            <a:off x="5707008" y="4052454"/>
            <a:ext cx="3623428" cy="470000"/>
          </a:xfrm>
          <a:prstGeom prst="rect">
            <a:avLst/>
          </a:prstGeom>
          <a:noFill/>
        </p:spPr>
        <p:txBody>
          <a:bodyPr wrap="none" rtlCol="0">
            <a:spAutoFit/>
          </a:bodyPr>
          <a:lstStyle/>
          <a:p>
            <a:r>
              <a:rPr lang="en-US" sz="1227" dirty="0"/>
              <a:t>We need to add one new property to this relationship</a:t>
            </a:r>
          </a:p>
          <a:p>
            <a:r>
              <a:rPr lang="en-US" sz="1227" dirty="0"/>
              <a:t>What is the blast radius?</a:t>
            </a:r>
          </a:p>
        </p:txBody>
      </p:sp>
      <p:sp>
        <p:nvSpPr>
          <p:cNvPr id="11" name="Right Brace 10">
            <a:extLst>
              <a:ext uri="{FF2B5EF4-FFF2-40B4-BE49-F238E27FC236}">
                <a16:creationId xmlns:a16="http://schemas.microsoft.com/office/drawing/2014/main" id="{1266D0BC-4178-0E4D-8B98-2382171EDEE2}"/>
              </a:ext>
            </a:extLst>
          </p:cNvPr>
          <p:cNvSpPr/>
          <p:nvPr/>
        </p:nvSpPr>
        <p:spPr>
          <a:xfrm>
            <a:off x="5623081" y="1610090"/>
            <a:ext cx="467590" cy="2056173"/>
          </a:xfrm>
          <a:prstGeom prst="rightBrac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7"/>
          </a:p>
        </p:txBody>
      </p:sp>
      <p:sp>
        <p:nvSpPr>
          <p:cNvPr id="13" name="TextBox 12">
            <a:extLst>
              <a:ext uri="{FF2B5EF4-FFF2-40B4-BE49-F238E27FC236}">
                <a16:creationId xmlns:a16="http://schemas.microsoft.com/office/drawing/2014/main" id="{BC730D88-521E-F34C-ADA9-90992BCB4130}"/>
              </a:ext>
            </a:extLst>
          </p:cNvPr>
          <p:cNvSpPr txBox="1"/>
          <p:nvPr/>
        </p:nvSpPr>
        <p:spPr>
          <a:xfrm>
            <a:off x="6149576" y="2479786"/>
            <a:ext cx="3634521" cy="281167"/>
          </a:xfrm>
          <a:prstGeom prst="rect">
            <a:avLst/>
          </a:prstGeom>
          <a:noFill/>
        </p:spPr>
        <p:txBody>
          <a:bodyPr wrap="none" rtlCol="0">
            <a:spAutoFit/>
          </a:bodyPr>
          <a:lstStyle/>
          <a:p>
            <a:r>
              <a:rPr lang="en-US" sz="1227" dirty="0"/>
              <a:t>1,000 SQL or SPARQL queries that need to be changed</a:t>
            </a:r>
          </a:p>
        </p:txBody>
      </p:sp>
    </p:spTree>
    <p:extLst>
      <p:ext uri="{BB962C8B-B14F-4D97-AF65-F5344CB8AC3E}">
        <p14:creationId xmlns:p14="http://schemas.microsoft.com/office/powerpoint/2010/main" val="208350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7FB-FCA2-D247-A46A-BE16AF422D74}"/>
              </a:ext>
            </a:extLst>
          </p:cNvPr>
          <p:cNvSpPr>
            <a:spLocks noGrp="1"/>
          </p:cNvSpPr>
          <p:nvPr>
            <p:ph type="title"/>
          </p:nvPr>
        </p:nvSpPr>
        <p:spPr>
          <a:xfrm>
            <a:off x="415600" y="399300"/>
            <a:ext cx="11360800" cy="763600"/>
          </a:xfrm>
        </p:spPr>
        <p:txBody>
          <a:bodyPr>
            <a:normAutofit fontScale="90000"/>
          </a:bodyPr>
          <a:lstStyle/>
          <a:p>
            <a:r>
              <a:rPr lang="en-US" dirty="0"/>
              <a:t>When to use a graph database</a:t>
            </a:r>
          </a:p>
        </p:txBody>
      </p:sp>
      <p:sp>
        <p:nvSpPr>
          <p:cNvPr id="4" name="Slide Number Placeholder 3">
            <a:extLst>
              <a:ext uri="{FF2B5EF4-FFF2-40B4-BE49-F238E27FC236}">
                <a16:creationId xmlns:a16="http://schemas.microsoft.com/office/drawing/2014/main" id="{5B04DC2F-1572-3A49-A845-BBA86387BCBA}"/>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7" name="Picture 6">
            <a:extLst>
              <a:ext uri="{FF2B5EF4-FFF2-40B4-BE49-F238E27FC236}">
                <a16:creationId xmlns:a16="http://schemas.microsoft.com/office/drawing/2014/main" id="{8353126C-257B-BB44-8BFC-FE0044833386}"/>
              </a:ext>
            </a:extLst>
          </p:cNvPr>
          <p:cNvPicPr>
            <a:picLocks noChangeAspect="1"/>
          </p:cNvPicPr>
          <p:nvPr/>
        </p:nvPicPr>
        <p:blipFill>
          <a:blip r:embed="rId3"/>
          <a:stretch>
            <a:fillRect/>
          </a:stretch>
        </p:blipFill>
        <p:spPr>
          <a:xfrm>
            <a:off x="1418855" y="1305831"/>
            <a:ext cx="7428263" cy="5235996"/>
          </a:xfrm>
          <a:prstGeom prst="rect">
            <a:avLst/>
          </a:prstGeom>
        </p:spPr>
      </p:pic>
      <p:sp>
        <p:nvSpPr>
          <p:cNvPr id="9" name="TextBox 8">
            <a:extLst>
              <a:ext uri="{FF2B5EF4-FFF2-40B4-BE49-F238E27FC236}">
                <a16:creationId xmlns:a16="http://schemas.microsoft.com/office/drawing/2014/main" id="{0F17634A-081B-294D-A772-D995AF3B713C}"/>
              </a:ext>
            </a:extLst>
          </p:cNvPr>
          <p:cNvSpPr txBox="1"/>
          <p:nvPr/>
        </p:nvSpPr>
        <p:spPr>
          <a:xfrm>
            <a:off x="512421" y="1555668"/>
            <a:ext cx="2262483" cy="923330"/>
          </a:xfrm>
          <a:prstGeom prst="rect">
            <a:avLst/>
          </a:prstGeom>
          <a:noFill/>
        </p:spPr>
        <p:txBody>
          <a:bodyPr wrap="square" rtlCol="0">
            <a:spAutoFit/>
          </a:bodyPr>
          <a:lstStyle/>
          <a:p>
            <a:r>
              <a:rPr lang="en-US" dirty="0"/>
              <a:t>A Taxonomy of Graph Use Cases</a:t>
            </a:r>
          </a:p>
          <a:p>
            <a:endParaRPr lang="en-US" dirty="0"/>
          </a:p>
        </p:txBody>
      </p:sp>
    </p:spTree>
    <p:extLst>
      <p:ext uri="{BB962C8B-B14F-4D97-AF65-F5344CB8AC3E}">
        <p14:creationId xmlns:p14="http://schemas.microsoft.com/office/powerpoint/2010/main" val="64398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782092-84E0-8340-8FDB-B1A9FB45958D}"/>
              </a:ext>
            </a:extLst>
          </p:cNvPr>
          <p:cNvSpPr>
            <a:spLocks noGrp="1"/>
          </p:cNvSpPr>
          <p:nvPr>
            <p:ph type="title"/>
          </p:nvPr>
        </p:nvSpPr>
        <p:spPr/>
        <p:txBody>
          <a:bodyPr/>
          <a:lstStyle/>
          <a:p>
            <a:r>
              <a:rPr lang="en-US" dirty="0"/>
              <a:t>The Deep Learning Bartender</a:t>
            </a:r>
          </a:p>
        </p:txBody>
      </p:sp>
      <p:sp>
        <p:nvSpPr>
          <p:cNvPr id="6" name="Slide Number Placeholder 5">
            <a:extLst>
              <a:ext uri="{FF2B5EF4-FFF2-40B4-BE49-F238E27FC236}">
                <a16:creationId xmlns:a16="http://schemas.microsoft.com/office/drawing/2014/main" id="{F506E877-CCEB-8E4E-B328-3E61022D1BBB}"/>
              </a:ext>
            </a:extLst>
          </p:cNvPr>
          <p:cNvSpPr>
            <a:spLocks noGrp="1"/>
          </p:cNvSpPr>
          <p:nvPr>
            <p:ph type="sldNum" sz="quarter" idx="12"/>
          </p:nvPr>
        </p:nvSpPr>
        <p:spPr/>
        <p:txBody>
          <a:bodyPr/>
          <a:lstStyle/>
          <a:p>
            <a:fld id="{3310D8EA-3107-4873-B9AB-DD7D3E79053A}" type="slidenum">
              <a:rPr lang="en-US" smtClean="0"/>
              <a:t>18</a:t>
            </a:fld>
            <a:endParaRPr lang="en-US"/>
          </a:p>
        </p:txBody>
      </p:sp>
      <p:grpSp>
        <p:nvGrpSpPr>
          <p:cNvPr id="13" name="Group 12">
            <a:extLst>
              <a:ext uri="{FF2B5EF4-FFF2-40B4-BE49-F238E27FC236}">
                <a16:creationId xmlns:a16="http://schemas.microsoft.com/office/drawing/2014/main" id="{ABD7E7BB-7312-1145-9351-8F5529FB6EAC}"/>
              </a:ext>
            </a:extLst>
          </p:cNvPr>
          <p:cNvGrpSpPr/>
          <p:nvPr/>
        </p:nvGrpSpPr>
        <p:grpSpPr>
          <a:xfrm>
            <a:off x="3408104" y="2301855"/>
            <a:ext cx="4028475" cy="2951442"/>
            <a:chOff x="7383892" y="2458880"/>
            <a:chExt cx="3289969" cy="1921798"/>
          </a:xfrm>
        </p:grpSpPr>
        <p:pic>
          <p:nvPicPr>
            <p:cNvPr id="11" name="Picture 10">
              <a:extLst>
                <a:ext uri="{FF2B5EF4-FFF2-40B4-BE49-F238E27FC236}">
                  <a16:creationId xmlns:a16="http://schemas.microsoft.com/office/drawing/2014/main" id="{3589C2F6-C0A9-1E43-8C5E-FFD391310B75}"/>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383892" y="2458880"/>
              <a:ext cx="3115045" cy="1664063"/>
            </a:xfrm>
            <a:prstGeom prst="rect">
              <a:avLst/>
            </a:prstGeom>
          </p:spPr>
        </p:pic>
        <p:sp>
          <p:nvSpPr>
            <p:cNvPr id="12" name="Trapezoid 11">
              <a:extLst>
                <a:ext uri="{FF2B5EF4-FFF2-40B4-BE49-F238E27FC236}">
                  <a16:creationId xmlns:a16="http://schemas.microsoft.com/office/drawing/2014/main" id="{7FBB7E09-0638-064B-8402-4A322493629F}"/>
                </a:ext>
              </a:extLst>
            </p:cNvPr>
            <p:cNvSpPr/>
            <p:nvPr/>
          </p:nvSpPr>
          <p:spPr>
            <a:xfrm>
              <a:off x="7383892" y="3934567"/>
              <a:ext cx="3289969" cy="446111"/>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grpSp>
      <p:pic>
        <p:nvPicPr>
          <p:cNvPr id="14" name="Picture 13">
            <a:extLst>
              <a:ext uri="{FF2B5EF4-FFF2-40B4-BE49-F238E27FC236}">
                <a16:creationId xmlns:a16="http://schemas.microsoft.com/office/drawing/2014/main" id="{45F32BF1-5F75-5A42-AA3F-77FC08970192}"/>
              </a:ext>
            </a:extLst>
          </p:cNvPr>
          <p:cNvPicPr>
            <a:picLocks noChangeAspect="1"/>
          </p:cNvPicPr>
          <p:nvPr/>
        </p:nvPicPr>
        <p:blipFill>
          <a:blip r:embed="rId3"/>
          <a:stretch>
            <a:fillRect/>
          </a:stretch>
        </p:blipFill>
        <p:spPr>
          <a:xfrm>
            <a:off x="2120564" y="1942193"/>
            <a:ext cx="6494318" cy="3480955"/>
          </a:xfrm>
          <a:prstGeom prst="rect">
            <a:avLst/>
          </a:prstGeom>
        </p:spPr>
      </p:pic>
      <p:sp>
        <p:nvSpPr>
          <p:cNvPr id="15" name="Trapezoid 14">
            <a:extLst>
              <a:ext uri="{FF2B5EF4-FFF2-40B4-BE49-F238E27FC236}">
                <a16:creationId xmlns:a16="http://schemas.microsoft.com/office/drawing/2014/main" id="{BA39A3F5-A7AF-8D45-BF55-B17C95FFD8DA}"/>
              </a:ext>
            </a:extLst>
          </p:cNvPr>
          <p:cNvSpPr/>
          <p:nvPr/>
        </p:nvSpPr>
        <p:spPr>
          <a:xfrm>
            <a:off x="2120564" y="4798611"/>
            <a:ext cx="6858000" cy="1079224"/>
          </a:xfrm>
          <a:prstGeom prst="trapezoid">
            <a:avLst/>
          </a:prstGeom>
          <a:solidFill>
            <a:srgbClr val="55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6" name="Oval Callout 15">
            <a:extLst>
              <a:ext uri="{FF2B5EF4-FFF2-40B4-BE49-F238E27FC236}">
                <a16:creationId xmlns:a16="http://schemas.microsoft.com/office/drawing/2014/main" id="{CBDB31E5-533D-924D-9997-712E368BC2D4}"/>
              </a:ext>
            </a:extLst>
          </p:cNvPr>
          <p:cNvSpPr/>
          <p:nvPr/>
        </p:nvSpPr>
        <p:spPr>
          <a:xfrm>
            <a:off x="6998151" y="1487508"/>
            <a:ext cx="2904271" cy="1060145"/>
          </a:xfrm>
          <a:prstGeom prst="wedgeEllipseCallout">
            <a:avLst>
              <a:gd name="adj1" fmla="val -49602"/>
              <a:gd name="adj2" fmla="val 66725"/>
            </a:avLst>
          </a:prstGeom>
          <a:solidFill>
            <a:schemeClr val="bg1">
              <a:lumMod val="85000"/>
            </a:schemeClr>
          </a:solidFill>
          <a:ln>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182" dirty="0">
                <a:solidFill>
                  <a:schemeClr val="tx1"/>
                </a:solidFill>
              </a:rPr>
              <a:t>Can I Recommended a Drink?</a:t>
            </a:r>
          </a:p>
        </p:txBody>
      </p:sp>
    </p:spTree>
    <p:extLst>
      <p:ext uri="{BB962C8B-B14F-4D97-AF65-F5344CB8AC3E}">
        <p14:creationId xmlns:p14="http://schemas.microsoft.com/office/powerpoint/2010/main" val="154714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normAutofit fontScale="90000"/>
          </a:bodyPr>
          <a:lstStyle/>
          <a:p>
            <a:r>
              <a:rPr lang="en-US" dirty="0"/>
              <a:t>Explainable AI Models are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idx="12"/>
          </p:nvPr>
        </p:nvSpPr>
        <p:spPr/>
        <p:txBody>
          <a:bodyPr/>
          <a:lstStyle/>
          <a:p>
            <a:pPr defTabSz="914396"/>
            <a:fld id="{00000000-1234-1234-1234-123412341234}" type="slidenum">
              <a:rPr lang="en">
                <a:solidFill>
                  <a:prstClr val="black">
                    <a:tint val="75000"/>
                  </a:prstClr>
                </a:solidFill>
                <a:latin typeface="Calibri" panose="020F0502020204030204"/>
              </a:rPr>
              <a:pPr defTabSz="914396"/>
              <a:t>19</a:t>
            </a:fld>
            <a:endParaRPr lang="en">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FD6E471D-6E74-814D-B563-92FC73349FD0}"/>
              </a:ext>
            </a:extLst>
          </p:cNvPr>
          <p:cNvSpPr txBox="1"/>
          <p:nvPr/>
        </p:nvSpPr>
        <p:spPr>
          <a:xfrm>
            <a:off x="6252556" y="6354234"/>
            <a:ext cx="3950120" cy="260199"/>
          </a:xfrm>
          <a:prstGeom prst="rect">
            <a:avLst/>
          </a:prstGeom>
          <a:noFill/>
        </p:spPr>
        <p:txBody>
          <a:bodyPr wrap="none" rtlCol="0">
            <a:spAutoFit/>
          </a:bodyPr>
          <a:lstStyle/>
          <a:p>
            <a:pPr defTabSz="914396"/>
            <a:r>
              <a:rPr lang="en-US" sz="1091" dirty="0">
                <a:solidFill>
                  <a:prstClr val="white">
                    <a:lumMod val="65000"/>
                  </a:prstClr>
                </a:solidFill>
                <a:latin typeface="Calibri" panose="020F0502020204030204"/>
              </a:rPr>
              <a:t>https://</a:t>
            </a:r>
            <a:r>
              <a:rPr lang="en-US" sz="1091" dirty="0" err="1">
                <a:solidFill>
                  <a:prstClr val="white">
                    <a:lumMod val="65000"/>
                  </a:prstClr>
                </a:solidFill>
                <a:latin typeface="Calibri" panose="020F0502020204030204"/>
              </a:rPr>
              <a:t>www.darpa.mil</a:t>
            </a:r>
            <a:r>
              <a:rPr lang="en-US" sz="1091" dirty="0">
                <a:solidFill>
                  <a:prstClr val="white">
                    <a:lumMod val="65000"/>
                  </a:prstClr>
                </a:solidFill>
                <a:latin typeface="Calibri" panose="020F0502020204030204"/>
              </a:rPr>
              <a:t>/program/explainable-artificial-intelligence</a:t>
            </a:r>
          </a:p>
        </p:txBody>
      </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94473" y="1960573"/>
            <a:ext cx="1370828" cy="122468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1402583" y="2128422"/>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Training</a:t>
            </a:r>
          </a:p>
          <a:p>
            <a:pPr algn="ctr" defTabSz="914396"/>
            <a:r>
              <a:rPr lang="en-US" sz="1636" dirty="0">
                <a:solidFill>
                  <a:prstClr val="white"/>
                </a:solidFill>
                <a:latin typeface="Calibri" panose="020F0502020204030204"/>
              </a:rPr>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2798589" y="2117078"/>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Machine</a:t>
            </a:r>
          </a:p>
          <a:p>
            <a:pPr algn="ctr" defTabSz="914396"/>
            <a:r>
              <a:rPr lang="en-US" sz="1636" dirty="0">
                <a:solidFill>
                  <a:prstClr val="white"/>
                </a:solidFill>
                <a:latin typeface="Calibri" panose="020F0502020204030204"/>
              </a:rPr>
              <a:t>Learning</a:t>
            </a:r>
          </a:p>
          <a:p>
            <a:pPr algn="ctr" defTabSz="914396"/>
            <a:r>
              <a:rPr lang="en-US" sz="1636" dirty="0">
                <a:solidFill>
                  <a:prstClr val="white"/>
                </a:solidFill>
                <a:latin typeface="Calibri" panose="020F0502020204030204"/>
              </a:rPr>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4194594" y="2117078"/>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Learned</a:t>
            </a:r>
          </a:p>
          <a:p>
            <a:pPr algn="ctr" defTabSz="914396"/>
            <a:r>
              <a:rPr lang="en-US" sz="1636" dirty="0">
                <a:solidFill>
                  <a:prstClr val="white"/>
                </a:solidFill>
                <a:latin typeface="Calibri" panose="020F0502020204030204"/>
              </a:rPr>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2581725" y="2648145"/>
            <a:ext cx="216864" cy="11344"/>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3984944" y="2648145"/>
            <a:ext cx="163255"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5373736" y="2654048"/>
            <a:ext cx="153166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826891" y="1532884"/>
            <a:ext cx="2744021" cy="470000"/>
          </a:xfrm>
          <a:prstGeom prst="rect">
            <a:avLst/>
          </a:prstGeom>
          <a:noFill/>
        </p:spPr>
        <p:txBody>
          <a:bodyPr wrap="none" rtlCol="0">
            <a:spAutoFit/>
          </a:bodyPr>
          <a:lstStyle/>
          <a:p>
            <a:pPr defTabSz="914396"/>
            <a:r>
              <a:rPr lang="en-US" sz="2454" b="1" dirty="0">
                <a:solidFill>
                  <a:prstClr val="black"/>
                </a:solidFill>
                <a:latin typeface="Calibri" panose="020F0502020204030204"/>
              </a:rPr>
              <a:t>Traditional ML Only</a:t>
            </a:r>
          </a:p>
        </p:txBody>
      </p:sp>
      <p:sp>
        <p:nvSpPr>
          <p:cNvPr id="44" name="TextBox 43">
            <a:extLst>
              <a:ext uri="{FF2B5EF4-FFF2-40B4-BE49-F238E27FC236}">
                <a16:creationId xmlns:a16="http://schemas.microsoft.com/office/drawing/2014/main" id="{0CC262AF-75E3-AE46-8B49-E73DEBAFD300}"/>
              </a:ext>
            </a:extLst>
          </p:cNvPr>
          <p:cNvSpPr txBox="1"/>
          <p:nvPr/>
        </p:nvSpPr>
        <p:spPr>
          <a:xfrm>
            <a:off x="8608037" y="1700166"/>
            <a:ext cx="3004874" cy="1949188"/>
          </a:xfrm>
          <a:prstGeom prst="rect">
            <a:avLst/>
          </a:prstGeom>
          <a:noFill/>
        </p:spPr>
        <p:txBody>
          <a:bodyPr wrap="square" rtlCol="0">
            <a:spAutoFit/>
          </a:bodyPr>
          <a:lstStyle/>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Why did you do that?</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Why not something else?</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do you succeed?</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do you fail?</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can I trust you?</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How to I correct and error?</a:t>
            </a:r>
          </a:p>
        </p:txBody>
      </p:sp>
      <p:sp>
        <p:nvSpPr>
          <p:cNvPr id="48" name="TextBox 47">
            <a:extLst>
              <a:ext uri="{FF2B5EF4-FFF2-40B4-BE49-F238E27FC236}">
                <a16:creationId xmlns:a16="http://schemas.microsoft.com/office/drawing/2014/main" id="{82F73D82-6A1C-6F4A-B575-B4327BFE2E4A}"/>
              </a:ext>
            </a:extLst>
          </p:cNvPr>
          <p:cNvSpPr txBox="1"/>
          <p:nvPr/>
        </p:nvSpPr>
        <p:spPr>
          <a:xfrm>
            <a:off x="5505154" y="2113673"/>
            <a:ext cx="1733498" cy="595804"/>
          </a:xfrm>
          <a:prstGeom prst="rect">
            <a:avLst/>
          </a:prstGeom>
          <a:noFill/>
        </p:spPr>
        <p:txBody>
          <a:bodyPr wrap="square" rtlCol="0">
            <a:spAutoFit/>
          </a:bodyPr>
          <a:lstStyle/>
          <a:p>
            <a:pPr defTabSz="914396"/>
            <a:r>
              <a:rPr lang="en-US" sz="1636" dirty="0">
                <a:solidFill>
                  <a:prstClr val="black"/>
                </a:solidFill>
                <a:latin typeface="Calibri" panose="020F0502020204030204"/>
              </a:rPr>
              <a:t>Decision or Recommendation</a:t>
            </a:r>
          </a:p>
        </p:txBody>
      </p: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6103773" y="640965"/>
            <a:ext cx="156506" cy="279572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5896667" y="1542781"/>
            <a:ext cx="548163" cy="344069"/>
          </a:xfrm>
          <a:prstGeom prst="rect">
            <a:avLst/>
          </a:prstGeom>
          <a:noFill/>
        </p:spPr>
        <p:txBody>
          <a:bodyPr wrap="none" rtlCol="0">
            <a:spAutoFit/>
          </a:bodyPr>
          <a:lstStyle/>
          <a:p>
            <a:pPr defTabSz="914396"/>
            <a:r>
              <a:rPr lang="en-US" sz="1636" dirty="0">
                <a:solidFill>
                  <a:prstClr val="black"/>
                </a:solidFill>
                <a:latin typeface="Calibri" panose="020F0502020204030204"/>
              </a:rPr>
              <a:t>Task</a:t>
            </a:r>
          </a:p>
        </p:txBody>
      </p:sp>
      <p:grpSp>
        <p:nvGrpSpPr>
          <p:cNvPr id="5" name="Group 4">
            <a:extLst>
              <a:ext uri="{FF2B5EF4-FFF2-40B4-BE49-F238E27FC236}">
                <a16:creationId xmlns:a16="http://schemas.microsoft.com/office/drawing/2014/main" id="{936C71A8-8BFF-1347-A944-9392547A35A9}"/>
              </a:ext>
            </a:extLst>
          </p:cNvPr>
          <p:cNvGrpSpPr/>
          <p:nvPr/>
        </p:nvGrpSpPr>
        <p:grpSpPr>
          <a:xfrm>
            <a:off x="1030541" y="3612556"/>
            <a:ext cx="10568207" cy="2229483"/>
            <a:chOff x="1511460" y="5298416"/>
            <a:chExt cx="15500037" cy="3269908"/>
          </a:xfrm>
        </p:grpSpPr>
        <p:sp>
          <p:nvSpPr>
            <p:cNvPr id="72" name="Rectangle 71">
              <a:extLst>
                <a:ext uri="{FF2B5EF4-FFF2-40B4-BE49-F238E27FC236}">
                  <a16:creationId xmlns:a16="http://schemas.microsoft.com/office/drawing/2014/main" id="{B5252C5B-0741-EA48-8119-335EB204E4BB}"/>
                </a:ext>
              </a:extLst>
            </p:cNvPr>
            <p:cNvSpPr/>
            <p:nvPr/>
          </p:nvSpPr>
          <p:spPr>
            <a:xfrm>
              <a:off x="6084025" y="6264414"/>
              <a:ext cx="1865029" cy="171481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endParaRPr lang="en-US" sz="1636" dirty="0" err="1">
                <a:solidFill>
                  <a:prstClr val="white"/>
                </a:solidFill>
                <a:latin typeface="Calibri" panose="020F0502020204030204"/>
              </a:endParaRP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8"/>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481" y="6437560"/>
              <a:ext cx="1725199" cy="1541668"/>
            </a:xfrm>
            <a:prstGeom prst="rect">
              <a:avLst/>
            </a:prstGeom>
          </p:spPr>
        </p:pic>
        <p:sp>
          <p:nvSpPr>
            <p:cNvPr id="34" name="Rectangle 33">
              <a:extLst>
                <a:ext uri="{FF2B5EF4-FFF2-40B4-BE49-F238E27FC236}">
                  <a16:creationId xmlns:a16="http://schemas.microsoft.com/office/drawing/2014/main" id="{6ECDECC2-D578-7243-BD34-1948FDB9D6FC}"/>
                </a:ext>
              </a:extLst>
            </p:cNvPr>
            <p:cNvSpPr/>
            <p:nvPr/>
          </p:nvSpPr>
          <p:spPr>
            <a:xfrm>
              <a:off x="2017792" y="6294942"/>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Training</a:t>
              </a:r>
            </a:p>
            <a:p>
              <a:pPr algn="ctr" defTabSz="914396"/>
              <a:r>
                <a:rPr lang="en-US" sz="1636" dirty="0">
                  <a:solidFill>
                    <a:prstClr val="white"/>
                  </a:solidFill>
                  <a:latin typeface="Calibri" panose="020F0502020204030204"/>
                </a:rPr>
                <a:t>Data</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4"/>
              <a:ext cx="1729408" cy="1714813"/>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New</a:t>
              </a:r>
            </a:p>
            <a:p>
              <a:pPr algn="ctr" defTabSz="914396"/>
              <a:r>
                <a:rPr lang="en-US" sz="1636" dirty="0">
                  <a:solidFill>
                    <a:prstClr val="white"/>
                  </a:solidFill>
                  <a:latin typeface="Calibri" panose="020F0502020204030204"/>
                </a:rPr>
                <a:t>Machine</a:t>
              </a:r>
            </a:p>
            <a:p>
              <a:pPr algn="ctr" defTabSz="914396"/>
              <a:r>
                <a:rPr lang="en-US" sz="1636" dirty="0">
                  <a:solidFill>
                    <a:prstClr val="white"/>
                  </a:solidFill>
                  <a:latin typeface="Calibri" panose="020F0502020204030204"/>
                </a:rPr>
                <a:t>Learning</a:t>
              </a:r>
            </a:p>
            <a:p>
              <a:pPr algn="ctr" defTabSz="914396"/>
              <a:r>
                <a:rPr lang="en-US" sz="1636" dirty="0">
                  <a:solidFill>
                    <a:prstClr val="white"/>
                  </a:solidFill>
                  <a:latin typeface="Calibri" panose="020F0502020204030204"/>
                </a:rPr>
                <a:t>Process</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511460" y="5298416"/>
              <a:ext cx="3289619" cy="750933"/>
            </a:xfrm>
            <a:prstGeom prst="rect">
              <a:avLst/>
            </a:prstGeom>
            <a:noFill/>
          </p:spPr>
          <p:txBody>
            <a:bodyPr wrap="none" rtlCol="0">
              <a:spAutoFit/>
            </a:bodyPr>
            <a:lstStyle/>
            <a:p>
              <a:pPr defTabSz="914396"/>
              <a:r>
                <a:rPr lang="en-US" sz="2727" b="1" dirty="0">
                  <a:solidFill>
                    <a:prstClr val="black"/>
                  </a:solidFill>
                  <a:latin typeface="Calibri" panose="020F0502020204030204"/>
                </a:rPr>
                <a:t>Explainable AI</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604348" y="5709515"/>
              <a:ext cx="4407149" cy="2858809"/>
            </a:xfrm>
            <a:prstGeom prst="rect">
              <a:avLst/>
            </a:prstGeom>
            <a:noFill/>
          </p:spPr>
          <p:txBody>
            <a:bodyPr wrap="square" rtlCol="0">
              <a:spAutoFit/>
            </a:bodyPr>
            <a:lstStyle/>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understand why</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understand why not</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you succeed</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you fail</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to trust you</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1"/>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6" y="7121819"/>
              <a:ext cx="306189"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4"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Explanation</a:t>
              </a:r>
            </a:p>
            <a:p>
              <a:pPr algn="ctr" defTabSz="914396"/>
              <a:r>
                <a:rPr lang="en-US" sz="1636" dirty="0">
                  <a:solidFill>
                    <a:prstClr val="white"/>
                  </a:solidFill>
                  <a:latin typeface="Calibri" panose="020F0502020204030204"/>
                </a:rPr>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1"/>
              <a:ext cx="298311" cy="41279"/>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693994" y="8124769"/>
              <a:ext cx="2012988" cy="412378"/>
            </a:xfrm>
            <a:prstGeom prst="rect">
              <a:avLst/>
            </a:prstGeom>
            <a:noFill/>
          </p:spPr>
          <p:txBody>
            <a:bodyPr wrap="none" rtlCol="0">
              <a:spAutoFit/>
            </a:bodyPr>
            <a:lstStyle/>
            <a:p>
              <a:pPr defTabSz="914396"/>
              <a:r>
                <a:rPr lang="en-US" sz="1227" dirty="0">
                  <a:solidFill>
                    <a:prstClr val="black"/>
                  </a:solidFill>
                  <a:latin typeface="Calibri" panose="020F0502020204030204"/>
                </a:rPr>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4"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4" y="7318513"/>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8"/>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3" y="5339552"/>
              <a:ext cx="803972" cy="504634"/>
            </a:xfrm>
            <a:prstGeom prst="rect">
              <a:avLst/>
            </a:prstGeom>
            <a:noFill/>
          </p:spPr>
          <p:txBody>
            <a:bodyPr wrap="none" rtlCol="0">
              <a:spAutoFit/>
            </a:bodyPr>
            <a:lstStyle/>
            <a:p>
              <a:pPr defTabSz="914396"/>
              <a:r>
                <a:rPr lang="en-US" sz="1636" dirty="0">
                  <a:solidFill>
                    <a:prstClr val="black"/>
                  </a:solidFill>
                  <a:latin typeface="Calibri" panose="020F0502020204030204"/>
                </a:rPr>
                <a:t>Task</a:t>
              </a:r>
            </a:p>
          </p:txBody>
        </p:sp>
      </p:grpSp>
    </p:spTree>
    <p:extLst>
      <p:ext uri="{BB962C8B-B14F-4D97-AF65-F5344CB8AC3E}">
        <p14:creationId xmlns:p14="http://schemas.microsoft.com/office/powerpoint/2010/main" val="6558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t>Hello, my name is </a:t>
            </a:r>
            <a:endParaRPr lang="en-US" b="1" u="sng" dirty="0"/>
          </a:p>
        </p:txBody>
      </p:sp>
      <p:sp>
        <p:nvSpPr>
          <p:cNvPr id="6" name="Content Placeholder 5">
            <a:extLst>
              <a:ext uri="{FF2B5EF4-FFF2-40B4-BE49-F238E27FC236}">
                <a16:creationId xmlns:a16="http://schemas.microsoft.com/office/drawing/2014/main" id="{45B39E88-4D3B-844D-8007-DE0C38F8EA73}"/>
              </a:ext>
            </a:extLst>
          </p:cNvPr>
          <p:cNvSpPr>
            <a:spLocks noGrp="1"/>
          </p:cNvSpPr>
          <p:nvPr>
            <p:ph sz="half" idx="1"/>
          </p:nvPr>
        </p:nvSpPr>
        <p:spPr>
          <a:xfrm>
            <a:off x="5122626" y="2261189"/>
            <a:ext cx="5181600" cy="1041583"/>
          </a:xfrm>
        </p:spPr>
        <p:txBody>
          <a:bodyPr>
            <a:normAutofit/>
          </a:bodyPr>
          <a:lstStyle/>
          <a:p>
            <a:pPr marL="0" indent="0">
              <a:buNone/>
            </a:pPr>
            <a:r>
              <a:rPr lang="en-US" sz="2000" dirty="0"/>
              <a:t>Distinguished Engineer</a:t>
            </a:r>
          </a:p>
          <a:p>
            <a:pPr marL="0" indent="0">
              <a:buNone/>
            </a:pPr>
            <a:r>
              <a:rPr lang="en-US" sz="2000" dirty="0"/>
              <a:t>Optum Advanced Technology Collaborative</a:t>
            </a:r>
          </a:p>
        </p:txBody>
      </p:sp>
      <p:sp>
        <p:nvSpPr>
          <p:cNvPr id="10" name="TextBox 9">
            <a:extLst>
              <a:ext uri="{FF2B5EF4-FFF2-40B4-BE49-F238E27FC236}">
                <a16:creationId xmlns:a16="http://schemas.microsoft.com/office/drawing/2014/main" id="{14289AFB-E8B5-FA42-B5D9-F750CCBDF184}"/>
              </a:ext>
            </a:extLst>
          </p:cNvPr>
          <p:cNvSpPr txBox="1"/>
          <p:nvPr/>
        </p:nvSpPr>
        <p:spPr>
          <a:xfrm>
            <a:off x="5140267" y="1736410"/>
            <a:ext cx="1995546" cy="461665"/>
          </a:xfrm>
          <a:prstGeom prst="rect">
            <a:avLst/>
          </a:prstGeom>
          <a:noFill/>
        </p:spPr>
        <p:txBody>
          <a:bodyPr wrap="none" rtlCol="0">
            <a:spAutoFit/>
          </a:bodyPr>
          <a:lstStyle/>
          <a:p>
            <a:r>
              <a:rPr lang="en-US" sz="2400" b="1" dirty="0"/>
              <a:t>Dan McCreary</a:t>
            </a:r>
          </a:p>
        </p:txBody>
      </p:sp>
      <p:pic>
        <p:nvPicPr>
          <p:cNvPr id="4" name="Picture 3">
            <a:extLst>
              <a:ext uri="{FF2B5EF4-FFF2-40B4-BE49-F238E27FC236}">
                <a16:creationId xmlns:a16="http://schemas.microsoft.com/office/drawing/2014/main" id="{D2D142F8-C71E-674B-9704-4863AE78CB65}"/>
              </a:ext>
            </a:extLst>
          </p:cNvPr>
          <p:cNvPicPr>
            <a:picLocks noChangeAspect="1"/>
          </p:cNvPicPr>
          <p:nvPr/>
        </p:nvPicPr>
        <p:blipFill>
          <a:blip r:embed="rId3"/>
          <a:stretch>
            <a:fillRect/>
          </a:stretch>
        </p:blipFill>
        <p:spPr>
          <a:xfrm>
            <a:off x="681198" y="1475849"/>
            <a:ext cx="3906673" cy="4225375"/>
          </a:xfrm>
          <a:prstGeom prst="rect">
            <a:avLst/>
          </a:prstGeom>
        </p:spPr>
      </p:pic>
      <p:pic>
        <p:nvPicPr>
          <p:cNvPr id="12" name="Picture 4">
            <a:extLst>
              <a:ext uri="{FF2B5EF4-FFF2-40B4-BE49-F238E27FC236}">
                <a16:creationId xmlns:a16="http://schemas.microsoft.com/office/drawing/2014/main" id="{EFBB95BA-E3BE-CD4D-BCF8-3CAD1497C2E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2339" y="3429000"/>
            <a:ext cx="1871434" cy="2074793"/>
          </a:xfrm>
          <a:prstGeom prst="rect">
            <a:avLst/>
          </a:prstGeom>
          <a:noFill/>
          <a:ln w="9525">
            <a:noFill/>
            <a:miter lim="800000"/>
            <a:headEnd/>
            <a:tailEnd/>
          </a:ln>
        </p:spPr>
      </p:pic>
      <p:sp>
        <p:nvSpPr>
          <p:cNvPr id="7" name="TextBox 6">
            <a:extLst>
              <a:ext uri="{FF2B5EF4-FFF2-40B4-BE49-F238E27FC236}">
                <a16:creationId xmlns:a16="http://schemas.microsoft.com/office/drawing/2014/main" id="{F56C4E99-8A50-AD4D-B564-E6EAF59F979F}"/>
              </a:ext>
            </a:extLst>
          </p:cNvPr>
          <p:cNvSpPr txBox="1"/>
          <p:nvPr/>
        </p:nvSpPr>
        <p:spPr>
          <a:xfrm>
            <a:off x="7315200" y="3555229"/>
            <a:ext cx="402573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Coauthor: Making Sense of NoSQL</a:t>
            </a:r>
          </a:p>
          <a:p>
            <a:pPr marL="285750" indent="-285750">
              <a:buFont typeface="Arial" panose="020B0604020202020204" pitchFamily="34" charset="0"/>
              <a:buChar char="•"/>
            </a:pPr>
            <a:r>
              <a:rPr lang="en-US" dirty="0"/>
              <a:t>Solution architecture</a:t>
            </a:r>
          </a:p>
          <a:p>
            <a:pPr marL="285750" indent="-285750">
              <a:buFont typeface="Arial" panose="020B0604020202020204" pitchFamily="34" charset="0"/>
              <a:buChar char="•"/>
            </a:pPr>
            <a:r>
              <a:rPr lang="en-US" dirty="0"/>
              <a:t>Data strategy</a:t>
            </a:r>
          </a:p>
          <a:p>
            <a:pPr marL="285750" indent="-285750">
              <a:buFont typeface="Arial" panose="020B0604020202020204" pitchFamily="34" charset="0"/>
              <a:buChar char="•"/>
            </a:pPr>
            <a:r>
              <a:rPr lang="en-US" dirty="0"/>
              <a:t>Worked at Bell Labs as a chip designer</a:t>
            </a:r>
          </a:p>
          <a:p>
            <a:pPr marL="285750" indent="-285750">
              <a:buFont typeface="Arial" panose="020B0604020202020204" pitchFamily="34" charset="0"/>
              <a:buChar char="•"/>
            </a:pPr>
            <a:r>
              <a:rPr lang="en-US" dirty="0"/>
              <a:t>Worked with Steve Jobs at NeXT</a:t>
            </a:r>
          </a:p>
          <a:p>
            <a:pPr marL="285750" indent="-285750">
              <a:buFont typeface="Arial" panose="020B0604020202020204" pitchFamily="34" charset="0"/>
              <a:buChar char="•"/>
            </a:pPr>
            <a:r>
              <a:rPr lang="en-US" dirty="0"/>
              <a:t>Research topic: using FPGA to speed  graph queries</a:t>
            </a:r>
          </a:p>
        </p:txBody>
      </p:sp>
      <p:cxnSp>
        <p:nvCxnSpPr>
          <p:cNvPr id="15" name="Straight Connector 14">
            <a:extLst>
              <a:ext uri="{FF2B5EF4-FFF2-40B4-BE49-F238E27FC236}">
                <a16:creationId xmlns:a16="http://schemas.microsoft.com/office/drawing/2014/main" id="{859BCF29-B0A4-FE42-B921-E01C3D095A3A}"/>
              </a:ext>
            </a:extLst>
          </p:cNvPr>
          <p:cNvCxnSpPr>
            <a:cxnSpLocks/>
          </p:cNvCxnSpPr>
          <p:nvPr/>
        </p:nvCxnSpPr>
        <p:spPr>
          <a:xfrm flipV="1">
            <a:off x="5122626" y="979580"/>
            <a:ext cx="3085770" cy="2182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786EC3B-1C06-FC41-9600-5BFE82F269C5}"/>
              </a:ext>
            </a:extLst>
          </p:cNvPr>
          <p:cNvSpPr txBox="1"/>
          <p:nvPr/>
        </p:nvSpPr>
        <p:spPr>
          <a:xfrm rot="21250465">
            <a:off x="5656082" y="126064"/>
            <a:ext cx="1444293" cy="1166164"/>
          </a:xfrm>
          <a:prstGeom prst="rect">
            <a:avLst/>
          </a:prstGeom>
          <a:noFill/>
          <a:ln>
            <a:noFill/>
          </a:ln>
        </p:spPr>
        <p:txBody>
          <a:bodyPr vert="horz" wrap="none" lIns="0" tIns="0" rIns="0" bIns="0" rtlCol="0" anchor="ctr" anchorCtr="0">
            <a:noAutofit/>
          </a:bodyPr>
          <a:lstStyle/>
          <a:p>
            <a:r>
              <a:rPr lang="en-US" sz="6503" b="1" dirty="0">
                <a:latin typeface="Apple Chancery" charset="0"/>
                <a:ea typeface="Apple Chancery" charset="0"/>
                <a:cs typeface="Apple Chancery" charset="0"/>
              </a:rPr>
              <a:t>Dan</a:t>
            </a:r>
          </a:p>
        </p:txBody>
      </p:sp>
    </p:spTree>
    <p:extLst>
      <p:ext uri="{BB962C8B-B14F-4D97-AF65-F5344CB8AC3E}">
        <p14:creationId xmlns:p14="http://schemas.microsoft.com/office/powerpoint/2010/main" val="3719857215"/>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6789" y="112505"/>
            <a:ext cx="11288111" cy="938158"/>
          </a:xfrm>
        </p:spPr>
        <p:txBody>
          <a:bodyPr/>
          <a:lstStyle/>
          <a:p>
            <a:r>
              <a:rPr lang="en-US" dirty="0"/>
              <a:t>What is the Value of Connected Data?</a:t>
            </a:r>
          </a:p>
        </p:txBody>
      </p:sp>
      <p:sp>
        <p:nvSpPr>
          <p:cNvPr id="5" name="Slide Number Placeholder 4"/>
          <p:cNvSpPr>
            <a:spLocks noGrp="1"/>
          </p:cNvSpPr>
          <p:nvPr>
            <p:ph type="sldNum" sz="quarter" idx="12"/>
          </p:nvPr>
        </p:nvSpPr>
        <p:spPr/>
        <p:txBody>
          <a:bodyPr/>
          <a:lstStyle/>
          <a:p>
            <a:fld id="{3310D8EA-3107-4873-B9AB-DD7D3E79053A}" type="slidenum">
              <a:rPr lang="en-US" smtClean="0"/>
              <a:t>20</a:t>
            </a:fld>
            <a:endParaRPr lang="en-US"/>
          </a:p>
        </p:txBody>
      </p:sp>
      <p:sp>
        <p:nvSpPr>
          <p:cNvPr id="8" name="Content Placeholder 7"/>
          <p:cNvSpPr>
            <a:spLocks noGrp="1"/>
          </p:cNvSpPr>
          <p:nvPr>
            <p:ph idx="4294967295"/>
          </p:nvPr>
        </p:nvSpPr>
        <p:spPr>
          <a:xfrm>
            <a:off x="2622150" y="5643157"/>
            <a:ext cx="6977743" cy="494813"/>
          </a:xfrm>
        </p:spPr>
        <p:txBody>
          <a:bodyPr>
            <a:normAutofit fontScale="77500" lnSpcReduction="20000"/>
          </a:bodyPr>
          <a:lstStyle/>
          <a:p>
            <a:pPr marL="0" indent="0" algn="ctr">
              <a:buNone/>
            </a:pPr>
            <a:r>
              <a:rPr lang="en-US" i="1" dirty="0"/>
              <a:t>What products should we recommend to our customers? </a:t>
            </a:r>
          </a:p>
        </p:txBody>
      </p:sp>
      <p:sp>
        <p:nvSpPr>
          <p:cNvPr id="10" name="Can 9"/>
          <p:cNvSpPr/>
          <p:nvPr/>
        </p:nvSpPr>
        <p:spPr>
          <a:xfrm>
            <a:off x="1506227" y="4342519"/>
            <a:ext cx="1383290" cy="92544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Customer</a:t>
            </a:r>
          </a:p>
        </p:txBody>
      </p:sp>
      <p:sp>
        <p:nvSpPr>
          <p:cNvPr id="11" name="Can 10"/>
          <p:cNvSpPr/>
          <p:nvPr/>
        </p:nvSpPr>
        <p:spPr>
          <a:xfrm>
            <a:off x="3387714" y="4342519"/>
            <a:ext cx="1383290" cy="925440"/>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Product</a:t>
            </a:r>
          </a:p>
        </p:txBody>
      </p:sp>
      <p:sp>
        <p:nvSpPr>
          <p:cNvPr id="12" name="Can 11"/>
          <p:cNvSpPr/>
          <p:nvPr/>
        </p:nvSpPr>
        <p:spPr>
          <a:xfrm>
            <a:off x="5269200" y="4342519"/>
            <a:ext cx="1383290" cy="92544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Purchase</a:t>
            </a:r>
          </a:p>
        </p:txBody>
      </p:sp>
      <p:sp>
        <p:nvSpPr>
          <p:cNvPr id="13" name="Can 12"/>
          <p:cNvSpPr/>
          <p:nvPr/>
        </p:nvSpPr>
        <p:spPr>
          <a:xfrm>
            <a:off x="7150687" y="4342519"/>
            <a:ext cx="1383290" cy="925440"/>
          </a:xfrm>
          <a:prstGeom prst="can">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Review</a:t>
            </a:r>
          </a:p>
        </p:txBody>
      </p:sp>
      <p:sp>
        <p:nvSpPr>
          <p:cNvPr id="14" name="Can 13"/>
          <p:cNvSpPr/>
          <p:nvPr/>
        </p:nvSpPr>
        <p:spPr>
          <a:xfrm>
            <a:off x="9032174" y="4330382"/>
            <a:ext cx="1383290" cy="925440"/>
          </a:xfrm>
          <a:prstGeom prst="can">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Survey</a:t>
            </a:r>
          </a:p>
        </p:txBody>
      </p:sp>
      <p:grpSp>
        <p:nvGrpSpPr>
          <p:cNvPr id="625" name="Group 624"/>
          <p:cNvGrpSpPr/>
          <p:nvPr/>
        </p:nvGrpSpPr>
        <p:grpSpPr>
          <a:xfrm>
            <a:off x="1595084" y="1740914"/>
            <a:ext cx="1215736" cy="2335391"/>
            <a:chOff x="1201887" y="2313650"/>
            <a:chExt cx="1783080" cy="3425240"/>
          </a:xfrm>
        </p:grpSpPr>
        <p:grpSp>
          <p:nvGrpSpPr>
            <p:cNvPr id="507" name="Group 506"/>
            <p:cNvGrpSpPr/>
            <p:nvPr/>
          </p:nvGrpSpPr>
          <p:grpSpPr>
            <a:xfrm>
              <a:off x="1201887" y="2313650"/>
              <a:ext cx="1783080" cy="137160"/>
              <a:chOff x="1201887" y="2313650"/>
              <a:chExt cx="1783080" cy="137160"/>
            </a:xfrm>
          </p:grpSpPr>
          <p:sp>
            <p:nvSpPr>
              <p:cNvPr id="15" name="Rectangle 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05" name="Rectangle 5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06" name="Rectangle 5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08" name="Group 507"/>
            <p:cNvGrpSpPr/>
            <p:nvPr/>
          </p:nvGrpSpPr>
          <p:grpSpPr>
            <a:xfrm>
              <a:off x="1201887" y="2450810"/>
              <a:ext cx="1783080" cy="137160"/>
              <a:chOff x="1201887" y="2313650"/>
              <a:chExt cx="1783080" cy="137160"/>
            </a:xfrm>
          </p:grpSpPr>
          <p:sp>
            <p:nvSpPr>
              <p:cNvPr id="509" name="Rectangle 5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0" name="Rectangle 5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1" name="Rectangle 5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12" name="Group 511"/>
            <p:cNvGrpSpPr/>
            <p:nvPr/>
          </p:nvGrpSpPr>
          <p:grpSpPr>
            <a:xfrm>
              <a:off x="1201887" y="2587970"/>
              <a:ext cx="1783080" cy="137160"/>
              <a:chOff x="1201887" y="2313650"/>
              <a:chExt cx="1783080" cy="137160"/>
            </a:xfrm>
          </p:grpSpPr>
          <p:sp>
            <p:nvSpPr>
              <p:cNvPr id="513" name="Rectangle 5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4" name="Rectangle 5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5" name="Rectangle 5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16" name="Group 515"/>
            <p:cNvGrpSpPr/>
            <p:nvPr/>
          </p:nvGrpSpPr>
          <p:grpSpPr>
            <a:xfrm>
              <a:off x="1201887" y="2725130"/>
              <a:ext cx="1783080" cy="137160"/>
              <a:chOff x="1201887" y="2313650"/>
              <a:chExt cx="1783080" cy="137160"/>
            </a:xfrm>
          </p:grpSpPr>
          <p:sp>
            <p:nvSpPr>
              <p:cNvPr id="517" name="Rectangle 5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8" name="Rectangle 5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9" name="Rectangle 5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0" name="Group 519"/>
            <p:cNvGrpSpPr/>
            <p:nvPr/>
          </p:nvGrpSpPr>
          <p:grpSpPr>
            <a:xfrm>
              <a:off x="1201887" y="2862290"/>
              <a:ext cx="1783080" cy="137160"/>
              <a:chOff x="1201887" y="2313650"/>
              <a:chExt cx="1783080" cy="137160"/>
            </a:xfrm>
          </p:grpSpPr>
          <p:sp>
            <p:nvSpPr>
              <p:cNvPr id="521" name="Rectangle 5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2" name="Rectangle 5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3" name="Rectangle 5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4" name="Group 523"/>
            <p:cNvGrpSpPr/>
            <p:nvPr/>
          </p:nvGrpSpPr>
          <p:grpSpPr>
            <a:xfrm>
              <a:off x="1201887" y="2999450"/>
              <a:ext cx="1783080" cy="137160"/>
              <a:chOff x="1201887" y="2313650"/>
              <a:chExt cx="1783080" cy="137160"/>
            </a:xfrm>
          </p:grpSpPr>
          <p:sp>
            <p:nvSpPr>
              <p:cNvPr id="525" name="Rectangle 5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6" name="Rectangle 5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7" name="Rectangle 5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8" name="Group 527"/>
            <p:cNvGrpSpPr/>
            <p:nvPr/>
          </p:nvGrpSpPr>
          <p:grpSpPr>
            <a:xfrm>
              <a:off x="1201887" y="3136610"/>
              <a:ext cx="1783080" cy="137160"/>
              <a:chOff x="1201887" y="2313650"/>
              <a:chExt cx="1783080" cy="137160"/>
            </a:xfrm>
          </p:grpSpPr>
          <p:sp>
            <p:nvSpPr>
              <p:cNvPr id="529" name="Rectangle 52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0" name="Rectangle 52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1" name="Rectangle 53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32" name="Group 531"/>
            <p:cNvGrpSpPr/>
            <p:nvPr/>
          </p:nvGrpSpPr>
          <p:grpSpPr>
            <a:xfrm>
              <a:off x="1201887" y="3273770"/>
              <a:ext cx="1783080" cy="137160"/>
              <a:chOff x="1201887" y="2313650"/>
              <a:chExt cx="1783080" cy="137160"/>
            </a:xfrm>
          </p:grpSpPr>
          <p:sp>
            <p:nvSpPr>
              <p:cNvPr id="533" name="Rectangle 53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4" name="Rectangle 53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5" name="Rectangle 53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36" name="Group 535"/>
            <p:cNvGrpSpPr/>
            <p:nvPr/>
          </p:nvGrpSpPr>
          <p:grpSpPr>
            <a:xfrm>
              <a:off x="1201887" y="3410930"/>
              <a:ext cx="1783080" cy="137160"/>
              <a:chOff x="1201887" y="2313650"/>
              <a:chExt cx="1783080" cy="137160"/>
            </a:xfrm>
          </p:grpSpPr>
          <p:sp>
            <p:nvSpPr>
              <p:cNvPr id="537" name="Rectangle 53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8" name="Rectangle 53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9" name="Rectangle 53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0" name="Group 539"/>
            <p:cNvGrpSpPr/>
            <p:nvPr/>
          </p:nvGrpSpPr>
          <p:grpSpPr>
            <a:xfrm>
              <a:off x="1201887" y="3548090"/>
              <a:ext cx="1783080" cy="137160"/>
              <a:chOff x="1201887" y="2313650"/>
              <a:chExt cx="1783080" cy="137160"/>
            </a:xfrm>
          </p:grpSpPr>
          <p:sp>
            <p:nvSpPr>
              <p:cNvPr id="541" name="Rectangle 54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2" name="Rectangle 54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3" name="Rectangle 54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4" name="Group 543"/>
            <p:cNvGrpSpPr/>
            <p:nvPr/>
          </p:nvGrpSpPr>
          <p:grpSpPr>
            <a:xfrm>
              <a:off x="1201887" y="3685250"/>
              <a:ext cx="1783080" cy="137160"/>
              <a:chOff x="1201887" y="2313650"/>
              <a:chExt cx="1783080" cy="137160"/>
            </a:xfrm>
          </p:grpSpPr>
          <p:sp>
            <p:nvSpPr>
              <p:cNvPr id="545" name="Rectangle 54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6" name="Rectangle 54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7" name="Rectangle 54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8" name="Group 547"/>
            <p:cNvGrpSpPr/>
            <p:nvPr/>
          </p:nvGrpSpPr>
          <p:grpSpPr>
            <a:xfrm>
              <a:off x="1201887" y="3822410"/>
              <a:ext cx="1783080" cy="137160"/>
              <a:chOff x="1201887" y="2313650"/>
              <a:chExt cx="1783080" cy="137160"/>
            </a:xfrm>
          </p:grpSpPr>
          <p:sp>
            <p:nvSpPr>
              <p:cNvPr id="549" name="Rectangle 54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0" name="Rectangle 54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1" name="Rectangle 55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52" name="Group 551"/>
            <p:cNvGrpSpPr/>
            <p:nvPr/>
          </p:nvGrpSpPr>
          <p:grpSpPr>
            <a:xfrm>
              <a:off x="1201887" y="3959570"/>
              <a:ext cx="1783080" cy="137160"/>
              <a:chOff x="1201887" y="2313650"/>
              <a:chExt cx="1783080" cy="137160"/>
            </a:xfrm>
          </p:grpSpPr>
          <p:sp>
            <p:nvSpPr>
              <p:cNvPr id="553" name="Rectangle 5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4" name="Rectangle 5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5" name="Rectangle 5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56" name="Group 555"/>
            <p:cNvGrpSpPr/>
            <p:nvPr/>
          </p:nvGrpSpPr>
          <p:grpSpPr>
            <a:xfrm>
              <a:off x="1201887" y="4096730"/>
              <a:ext cx="1783080" cy="137160"/>
              <a:chOff x="1201887" y="2313650"/>
              <a:chExt cx="1783080" cy="137160"/>
            </a:xfrm>
          </p:grpSpPr>
          <p:sp>
            <p:nvSpPr>
              <p:cNvPr id="557" name="Rectangle 5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8" name="Rectangle 5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9" name="Rectangle 5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0" name="Group 559"/>
            <p:cNvGrpSpPr/>
            <p:nvPr/>
          </p:nvGrpSpPr>
          <p:grpSpPr>
            <a:xfrm>
              <a:off x="1201887" y="4233890"/>
              <a:ext cx="1783080" cy="137160"/>
              <a:chOff x="1201887" y="2313650"/>
              <a:chExt cx="1783080" cy="137160"/>
            </a:xfrm>
          </p:grpSpPr>
          <p:sp>
            <p:nvSpPr>
              <p:cNvPr id="561" name="Rectangle 5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2" name="Rectangle 5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3" name="Rectangle 5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4" name="Group 563"/>
            <p:cNvGrpSpPr/>
            <p:nvPr/>
          </p:nvGrpSpPr>
          <p:grpSpPr>
            <a:xfrm>
              <a:off x="1201887" y="4371050"/>
              <a:ext cx="1783080" cy="137160"/>
              <a:chOff x="1201887" y="2313650"/>
              <a:chExt cx="1783080" cy="137160"/>
            </a:xfrm>
          </p:grpSpPr>
          <p:sp>
            <p:nvSpPr>
              <p:cNvPr id="565" name="Rectangle 5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6" name="Rectangle 5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7" name="Rectangle 5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8" name="Group 567"/>
            <p:cNvGrpSpPr/>
            <p:nvPr/>
          </p:nvGrpSpPr>
          <p:grpSpPr>
            <a:xfrm>
              <a:off x="1201887" y="4508210"/>
              <a:ext cx="1783080" cy="137160"/>
              <a:chOff x="1201887" y="2313650"/>
              <a:chExt cx="1783080" cy="137160"/>
            </a:xfrm>
          </p:grpSpPr>
          <p:sp>
            <p:nvSpPr>
              <p:cNvPr id="569" name="Rectangle 5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0" name="Rectangle 5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1" name="Rectangle 5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72" name="Group 571"/>
            <p:cNvGrpSpPr/>
            <p:nvPr/>
          </p:nvGrpSpPr>
          <p:grpSpPr>
            <a:xfrm>
              <a:off x="1201887" y="4645370"/>
              <a:ext cx="1783080" cy="137160"/>
              <a:chOff x="1201887" y="2313650"/>
              <a:chExt cx="1783080" cy="137160"/>
            </a:xfrm>
          </p:grpSpPr>
          <p:sp>
            <p:nvSpPr>
              <p:cNvPr id="573" name="Rectangle 5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4" name="Rectangle 5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5" name="Rectangle 5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76" name="Group 575"/>
            <p:cNvGrpSpPr/>
            <p:nvPr/>
          </p:nvGrpSpPr>
          <p:grpSpPr>
            <a:xfrm>
              <a:off x="1201887" y="4779703"/>
              <a:ext cx="1783080" cy="137160"/>
              <a:chOff x="1201887" y="2313650"/>
              <a:chExt cx="1783080" cy="137160"/>
            </a:xfrm>
          </p:grpSpPr>
          <p:sp>
            <p:nvSpPr>
              <p:cNvPr id="577" name="Rectangle 5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8" name="Rectangle 5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9" name="Rectangle 5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0" name="Group 579"/>
            <p:cNvGrpSpPr/>
            <p:nvPr/>
          </p:nvGrpSpPr>
          <p:grpSpPr>
            <a:xfrm>
              <a:off x="1201887" y="4916863"/>
              <a:ext cx="1783080" cy="137160"/>
              <a:chOff x="1201887" y="2313650"/>
              <a:chExt cx="1783080" cy="137160"/>
            </a:xfrm>
          </p:grpSpPr>
          <p:sp>
            <p:nvSpPr>
              <p:cNvPr id="581" name="Rectangle 5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2" name="Rectangle 5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3" name="Rectangle 5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4" name="Group 583"/>
            <p:cNvGrpSpPr/>
            <p:nvPr/>
          </p:nvGrpSpPr>
          <p:grpSpPr>
            <a:xfrm>
              <a:off x="1201887" y="5054023"/>
              <a:ext cx="1783080" cy="137160"/>
              <a:chOff x="1201887" y="2313650"/>
              <a:chExt cx="1783080" cy="137160"/>
            </a:xfrm>
          </p:grpSpPr>
          <p:sp>
            <p:nvSpPr>
              <p:cNvPr id="585" name="Rectangle 5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6" name="Rectangle 5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7" name="Rectangle 5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8" name="Group 587"/>
            <p:cNvGrpSpPr/>
            <p:nvPr/>
          </p:nvGrpSpPr>
          <p:grpSpPr>
            <a:xfrm>
              <a:off x="1201887" y="5191183"/>
              <a:ext cx="1783080" cy="137160"/>
              <a:chOff x="1201887" y="2313650"/>
              <a:chExt cx="1783080" cy="137160"/>
            </a:xfrm>
          </p:grpSpPr>
          <p:sp>
            <p:nvSpPr>
              <p:cNvPr id="589" name="Rectangle 5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0" name="Rectangle 5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1" name="Rectangle 5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92" name="Group 591"/>
            <p:cNvGrpSpPr/>
            <p:nvPr/>
          </p:nvGrpSpPr>
          <p:grpSpPr>
            <a:xfrm>
              <a:off x="1201887" y="5328343"/>
              <a:ext cx="1783080" cy="137160"/>
              <a:chOff x="1201887" y="2313650"/>
              <a:chExt cx="1783080" cy="137160"/>
            </a:xfrm>
          </p:grpSpPr>
          <p:sp>
            <p:nvSpPr>
              <p:cNvPr id="593" name="Rectangle 5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4" name="Rectangle 5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5" name="Rectangle 5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17" name="Group 616"/>
            <p:cNvGrpSpPr/>
            <p:nvPr/>
          </p:nvGrpSpPr>
          <p:grpSpPr>
            <a:xfrm>
              <a:off x="1201887" y="5464570"/>
              <a:ext cx="1783080" cy="137160"/>
              <a:chOff x="1201887" y="2313650"/>
              <a:chExt cx="1783080" cy="137160"/>
            </a:xfrm>
          </p:grpSpPr>
          <p:sp>
            <p:nvSpPr>
              <p:cNvPr id="618" name="Rectangle 6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19" name="Rectangle 6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0" name="Rectangle 6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1" name="Group 620"/>
            <p:cNvGrpSpPr/>
            <p:nvPr/>
          </p:nvGrpSpPr>
          <p:grpSpPr>
            <a:xfrm>
              <a:off x="1201887" y="5601730"/>
              <a:ext cx="1783080" cy="137160"/>
              <a:chOff x="1201887" y="2313650"/>
              <a:chExt cx="1783080" cy="137160"/>
            </a:xfrm>
          </p:grpSpPr>
          <p:sp>
            <p:nvSpPr>
              <p:cNvPr id="622" name="Rectangle 6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3" name="Rectangle 6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4" name="Rectangle 6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626" name="Group 625"/>
          <p:cNvGrpSpPr/>
          <p:nvPr/>
        </p:nvGrpSpPr>
        <p:grpSpPr>
          <a:xfrm>
            <a:off x="3475301" y="1755570"/>
            <a:ext cx="1215736" cy="2335391"/>
            <a:chOff x="1201887" y="2313650"/>
            <a:chExt cx="1783080" cy="3425240"/>
          </a:xfrm>
        </p:grpSpPr>
        <p:grpSp>
          <p:nvGrpSpPr>
            <p:cNvPr id="627" name="Group 626"/>
            <p:cNvGrpSpPr/>
            <p:nvPr/>
          </p:nvGrpSpPr>
          <p:grpSpPr>
            <a:xfrm>
              <a:off x="1201887" y="2313650"/>
              <a:ext cx="1783080" cy="137160"/>
              <a:chOff x="1201887" y="2313650"/>
              <a:chExt cx="1783080" cy="137160"/>
            </a:xfrm>
          </p:grpSpPr>
          <p:sp>
            <p:nvSpPr>
              <p:cNvPr id="724" name="Rectangle 7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5" name="Rectangle 7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6" name="Rectangle 7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8" name="Group 627"/>
            <p:cNvGrpSpPr/>
            <p:nvPr/>
          </p:nvGrpSpPr>
          <p:grpSpPr>
            <a:xfrm>
              <a:off x="1201887" y="2450810"/>
              <a:ext cx="1783080" cy="137160"/>
              <a:chOff x="1201887" y="2313650"/>
              <a:chExt cx="1783080" cy="137160"/>
            </a:xfrm>
          </p:grpSpPr>
          <p:sp>
            <p:nvSpPr>
              <p:cNvPr id="721" name="Rectangle 7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2" name="Rectangle 7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3" name="Rectangle 7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9" name="Group 628"/>
            <p:cNvGrpSpPr/>
            <p:nvPr/>
          </p:nvGrpSpPr>
          <p:grpSpPr>
            <a:xfrm>
              <a:off x="1201887" y="2587970"/>
              <a:ext cx="1783080" cy="137160"/>
              <a:chOff x="1201887" y="2313650"/>
              <a:chExt cx="1783080" cy="137160"/>
            </a:xfrm>
          </p:grpSpPr>
          <p:sp>
            <p:nvSpPr>
              <p:cNvPr id="718" name="Rectangle 7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9" name="Rectangle 7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0" name="Rectangle 7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0" name="Group 629"/>
            <p:cNvGrpSpPr/>
            <p:nvPr/>
          </p:nvGrpSpPr>
          <p:grpSpPr>
            <a:xfrm>
              <a:off x="1201887" y="2725130"/>
              <a:ext cx="1783080" cy="137160"/>
              <a:chOff x="1201887" y="2313650"/>
              <a:chExt cx="1783080" cy="137160"/>
            </a:xfrm>
          </p:grpSpPr>
          <p:sp>
            <p:nvSpPr>
              <p:cNvPr id="715" name="Rectangle 7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6" name="Rectangle 7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7" name="Rectangle 7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1" name="Group 630"/>
            <p:cNvGrpSpPr/>
            <p:nvPr/>
          </p:nvGrpSpPr>
          <p:grpSpPr>
            <a:xfrm>
              <a:off x="1201887" y="2862290"/>
              <a:ext cx="1783080" cy="137160"/>
              <a:chOff x="1201887" y="2313650"/>
              <a:chExt cx="1783080" cy="137160"/>
            </a:xfrm>
          </p:grpSpPr>
          <p:sp>
            <p:nvSpPr>
              <p:cNvPr id="712" name="Rectangle 7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3" name="Rectangle 7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4" name="Rectangle 7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2" name="Group 631"/>
            <p:cNvGrpSpPr/>
            <p:nvPr/>
          </p:nvGrpSpPr>
          <p:grpSpPr>
            <a:xfrm>
              <a:off x="1201887" y="2999450"/>
              <a:ext cx="1783080" cy="137160"/>
              <a:chOff x="1201887" y="2313650"/>
              <a:chExt cx="1783080" cy="137160"/>
            </a:xfrm>
          </p:grpSpPr>
          <p:sp>
            <p:nvSpPr>
              <p:cNvPr id="709" name="Rectangle 7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0" name="Rectangle 7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1" name="Rectangle 7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3" name="Group 632"/>
            <p:cNvGrpSpPr/>
            <p:nvPr/>
          </p:nvGrpSpPr>
          <p:grpSpPr>
            <a:xfrm>
              <a:off x="1201887" y="3136610"/>
              <a:ext cx="1783080" cy="137160"/>
              <a:chOff x="1201887" y="2313650"/>
              <a:chExt cx="1783080" cy="137160"/>
            </a:xfrm>
          </p:grpSpPr>
          <p:sp>
            <p:nvSpPr>
              <p:cNvPr id="706" name="Rectangle 7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7" name="Rectangle 7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8" name="Rectangle 7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4" name="Group 633"/>
            <p:cNvGrpSpPr/>
            <p:nvPr/>
          </p:nvGrpSpPr>
          <p:grpSpPr>
            <a:xfrm>
              <a:off x="1201887" y="3273770"/>
              <a:ext cx="1783080" cy="137160"/>
              <a:chOff x="1201887" y="2313650"/>
              <a:chExt cx="1783080" cy="137160"/>
            </a:xfrm>
          </p:grpSpPr>
          <p:sp>
            <p:nvSpPr>
              <p:cNvPr id="703" name="Rectangle 7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4" name="Rectangle 7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5" name="Rectangle 7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5" name="Group 634"/>
            <p:cNvGrpSpPr/>
            <p:nvPr/>
          </p:nvGrpSpPr>
          <p:grpSpPr>
            <a:xfrm>
              <a:off x="1201887" y="3410930"/>
              <a:ext cx="1783080" cy="137160"/>
              <a:chOff x="1201887" y="2313650"/>
              <a:chExt cx="1783080" cy="137160"/>
            </a:xfrm>
          </p:grpSpPr>
          <p:sp>
            <p:nvSpPr>
              <p:cNvPr id="700" name="Rectangle 6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1" name="Rectangle 7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2" name="Rectangle 7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6" name="Group 635"/>
            <p:cNvGrpSpPr/>
            <p:nvPr/>
          </p:nvGrpSpPr>
          <p:grpSpPr>
            <a:xfrm>
              <a:off x="1201887" y="3548090"/>
              <a:ext cx="1783080" cy="137160"/>
              <a:chOff x="1201887" y="2313650"/>
              <a:chExt cx="1783080" cy="137160"/>
            </a:xfrm>
          </p:grpSpPr>
          <p:sp>
            <p:nvSpPr>
              <p:cNvPr id="697" name="Rectangle 6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8" name="Rectangle 6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9" name="Rectangle 6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7" name="Group 636"/>
            <p:cNvGrpSpPr/>
            <p:nvPr/>
          </p:nvGrpSpPr>
          <p:grpSpPr>
            <a:xfrm>
              <a:off x="1201887" y="3685250"/>
              <a:ext cx="1783080" cy="137160"/>
              <a:chOff x="1201887" y="2313650"/>
              <a:chExt cx="1783080" cy="137160"/>
            </a:xfrm>
          </p:grpSpPr>
          <p:sp>
            <p:nvSpPr>
              <p:cNvPr id="694" name="Rectangle 6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5" name="Rectangle 6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6" name="Rectangle 6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8" name="Group 637"/>
            <p:cNvGrpSpPr/>
            <p:nvPr/>
          </p:nvGrpSpPr>
          <p:grpSpPr>
            <a:xfrm>
              <a:off x="1201887" y="3822410"/>
              <a:ext cx="1783080" cy="137160"/>
              <a:chOff x="1201887" y="2313650"/>
              <a:chExt cx="1783080" cy="137160"/>
            </a:xfrm>
          </p:grpSpPr>
          <p:sp>
            <p:nvSpPr>
              <p:cNvPr id="691" name="Rectangle 6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2" name="Rectangle 6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3" name="Rectangle 6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9" name="Group 638"/>
            <p:cNvGrpSpPr/>
            <p:nvPr/>
          </p:nvGrpSpPr>
          <p:grpSpPr>
            <a:xfrm>
              <a:off x="1201887" y="3959570"/>
              <a:ext cx="1783080" cy="137160"/>
              <a:chOff x="1201887" y="2313650"/>
              <a:chExt cx="1783080" cy="137160"/>
            </a:xfrm>
          </p:grpSpPr>
          <p:sp>
            <p:nvSpPr>
              <p:cNvPr id="688" name="Rectangle 6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9" name="Rectangle 6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0" name="Rectangle 6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0" name="Group 639"/>
            <p:cNvGrpSpPr/>
            <p:nvPr/>
          </p:nvGrpSpPr>
          <p:grpSpPr>
            <a:xfrm>
              <a:off x="1201887" y="4096730"/>
              <a:ext cx="1783080" cy="137160"/>
              <a:chOff x="1201887" y="2313650"/>
              <a:chExt cx="1783080" cy="137160"/>
            </a:xfrm>
          </p:grpSpPr>
          <p:sp>
            <p:nvSpPr>
              <p:cNvPr id="685" name="Rectangle 6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6" name="Rectangle 6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7" name="Rectangle 6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1" name="Group 640"/>
            <p:cNvGrpSpPr/>
            <p:nvPr/>
          </p:nvGrpSpPr>
          <p:grpSpPr>
            <a:xfrm>
              <a:off x="1201887" y="4233890"/>
              <a:ext cx="1783080" cy="137160"/>
              <a:chOff x="1201887" y="2313650"/>
              <a:chExt cx="1783080" cy="137160"/>
            </a:xfrm>
          </p:grpSpPr>
          <p:sp>
            <p:nvSpPr>
              <p:cNvPr id="682" name="Rectangle 6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3" name="Rectangle 6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4" name="Rectangle 6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2" name="Group 641"/>
            <p:cNvGrpSpPr/>
            <p:nvPr/>
          </p:nvGrpSpPr>
          <p:grpSpPr>
            <a:xfrm>
              <a:off x="1201887" y="4371050"/>
              <a:ext cx="1783080" cy="137160"/>
              <a:chOff x="1201887" y="2313650"/>
              <a:chExt cx="1783080" cy="137160"/>
            </a:xfrm>
          </p:grpSpPr>
          <p:sp>
            <p:nvSpPr>
              <p:cNvPr id="679" name="Rectangle 6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0" name="Rectangle 6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1" name="Rectangle 6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3" name="Group 642"/>
            <p:cNvGrpSpPr/>
            <p:nvPr/>
          </p:nvGrpSpPr>
          <p:grpSpPr>
            <a:xfrm>
              <a:off x="1201887" y="4508210"/>
              <a:ext cx="1783080" cy="137160"/>
              <a:chOff x="1201887" y="2313650"/>
              <a:chExt cx="1783080" cy="137160"/>
            </a:xfrm>
          </p:grpSpPr>
          <p:sp>
            <p:nvSpPr>
              <p:cNvPr id="676" name="Rectangle 6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7" name="Rectangle 6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8" name="Rectangle 6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4" name="Group 643"/>
            <p:cNvGrpSpPr/>
            <p:nvPr/>
          </p:nvGrpSpPr>
          <p:grpSpPr>
            <a:xfrm>
              <a:off x="1201887" y="4645370"/>
              <a:ext cx="1783080" cy="137160"/>
              <a:chOff x="1201887" y="2313650"/>
              <a:chExt cx="1783080" cy="137160"/>
            </a:xfrm>
          </p:grpSpPr>
          <p:sp>
            <p:nvSpPr>
              <p:cNvPr id="673" name="Rectangle 6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4" name="Rectangle 6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5" name="Rectangle 6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5" name="Group 644"/>
            <p:cNvGrpSpPr/>
            <p:nvPr/>
          </p:nvGrpSpPr>
          <p:grpSpPr>
            <a:xfrm>
              <a:off x="1201887" y="4779703"/>
              <a:ext cx="1783080" cy="137160"/>
              <a:chOff x="1201887" y="2313650"/>
              <a:chExt cx="1783080" cy="137160"/>
            </a:xfrm>
          </p:grpSpPr>
          <p:sp>
            <p:nvSpPr>
              <p:cNvPr id="670" name="Rectangle 6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1" name="Rectangle 6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2" name="Rectangle 6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6" name="Group 645"/>
            <p:cNvGrpSpPr/>
            <p:nvPr/>
          </p:nvGrpSpPr>
          <p:grpSpPr>
            <a:xfrm>
              <a:off x="1201887" y="4916863"/>
              <a:ext cx="1783080" cy="137160"/>
              <a:chOff x="1201887" y="2313650"/>
              <a:chExt cx="1783080" cy="137160"/>
            </a:xfrm>
          </p:grpSpPr>
          <p:sp>
            <p:nvSpPr>
              <p:cNvPr id="667" name="Rectangle 6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8" name="Rectangle 6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9" name="Rectangle 6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7" name="Group 646"/>
            <p:cNvGrpSpPr/>
            <p:nvPr/>
          </p:nvGrpSpPr>
          <p:grpSpPr>
            <a:xfrm>
              <a:off x="1201887" y="5054023"/>
              <a:ext cx="1783080" cy="137160"/>
              <a:chOff x="1201887" y="2313650"/>
              <a:chExt cx="1783080" cy="137160"/>
            </a:xfrm>
          </p:grpSpPr>
          <p:sp>
            <p:nvSpPr>
              <p:cNvPr id="664" name="Rectangle 6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5" name="Rectangle 6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6" name="Rectangle 6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8" name="Group 647"/>
            <p:cNvGrpSpPr/>
            <p:nvPr/>
          </p:nvGrpSpPr>
          <p:grpSpPr>
            <a:xfrm>
              <a:off x="1201887" y="5191183"/>
              <a:ext cx="1783080" cy="137160"/>
              <a:chOff x="1201887" y="2313650"/>
              <a:chExt cx="1783080" cy="137160"/>
            </a:xfrm>
          </p:grpSpPr>
          <p:sp>
            <p:nvSpPr>
              <p:cNvPr id="661" name="Rectangle 6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2" name="Rectangle 6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3" name="Rectangle 6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9" name="Group 648"/>
            <p:cNvGrpSpPr/>
            <p:nvPr/>
          </p:nvGrpSpPr>
          <p:grpSpPr>
            <a:xfrm>
              <a:off x="1201887" y="5328343"/>
              <a:ext cx="1783080" cy="137160"/>
              <a:chOff x="1201887" y="2313650"/>
              <a:chExt cx="1783080" cy="137160"/>
            </a:xfrm>
          </p:grpSpPr>
          <p:sp>
            <p:nvSpPr>
              <p:cNvPr id="658" name="Rectangle 6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9" name="Rectangle 6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0" name="Rectangle 6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50" name="Group 649"/>
            <p:cNvGrpSpPr/>
            <p:nvPr/>
          </p:nvGrpSpPr>
          <p:grpSpPr>
            <a:xfrm>
              <a:off x="1201887" y="5464570"/>
              <a:ext cx="1783080" cy="137160"/>
              <a:chOff x="1201887" y="2313650"/>
              <a:chExt cx="1783080" cy="137160"/>
            </a:xfrm>
          </p:grpSpPr>
          <p:sp>
            <p:nvSpPr>
              <p:cNvPr id="655" name="Rectangle 6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6" name="Rectangle 6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7" name="Rectangle 6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51" name="Group 650"/>
            <p:cNvGrpSpPr/>
            <p:nvPr/>
          </p:nvGrpSpPr>
          <p:grpSpPr>
            <a:xfrm>
              <a:off x="1201887" y="5601730"/>
              <a:ext cx="1783080" cy="137160"/>
              <a:chOff x="1201887" y="2313650"/>
              <a:chExt cx="1783080" cy="137160"/>
            </a:xfrm>
          </p:grpSpPr>
          <p:sp>
            <p:nvSpPr>
              <p:cNvPr id="652" name="Rectangle 65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3" name="Rectangle 65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4" name="Rectangle 65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727" name="Group 726"/>
          <p:cNvGrpSpPr/>
          <p:nvPr/>
        </p:nvGrpSpPr>
        <p:grpSpPr>
          <a:xfrm>
            <a:off x="5355519" y="1756852"/>
            <a:ext cx="1215736" cy="2335391"/>
            <a:chOff x="1201887" y="2313650"/>
            <a:chExt cx="1783080" cy="3425240"/>
          </a:xfrm>
        </p:grpSpPr>
        <p:grpSp>
          <p:nvGrpSpPr>
            <p:cNvPr id="728" name="Group 727"/>
            <p:cNvGrpSpPr/>
            <p:nvPr/>
          </p:nvGrpSpPr>
          <p:grpSpPr>
            <a:xfrm>
              <a:off x="1201887" y="2313650"/>
              <a:ext cx="1783080" cy="137160"/>
              <a:chOff x="1201887" y="2313650"/>
              <a:chExt cx="1783080" cy="137160"/>
            </a:xfrm>
          </p:grpSpPr>
          <p:sp>
            <p:nvSpPr>
              <p:cNvPr id="825" name="Rectangle 8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6" name="Rectangle 8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7" name="Rectangle 8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29" name="Group 728"/>
            <p:cNvGrpSpPr/>
            <p:nvPr/>
          </p:nvGrpSpPr>
          <p:grpSpPr>
            <a:xfrm>
              <a:off x="1201887" y="2450810"/>
              <a:ext cx="1783080" cy="137160"/>
              <a:chOff x="1201887" y="2313650"/>
              <a:chExt cx="1783080" cy="137160"/>
            </a:xfrm>
          </p:grpSpPr>
          <p:sp>
            <p:nvSpPr>
              <p:cNvPr id="822" name="Rectangle 8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3" name="Rectangle 8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4" name="Rectangle 8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0" name="Group 729"/>
            <p:cNvGrpSpPr/>
            <p:nvPr/>
          </p:nvGrpSpPr>
          <p:grpSpPr>
            <a:xfrm>
              <a:off x="1201887" y="2587970"/>
              <a:ext cx="1783080" cy="137160"/>
              <a:chOff x="1201887" y="2313650"/>
              <a:chExt cx="1783080" cy="137160"/>
            </a:xfrm>
          </p:grpSpPr>
          <p:sp>
            <p:nvSpPr>
              <p:cNvPr id="819" name="Rectangle 81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0" name="Rectangle 81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1" name="Rectangle 82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1" name="Group 730"/>
            <p:cNvGrpSpPr/>
            <p:nvPr/>
          </p:nvGrpSpPr>
          <p:grpSpPr>
            <a:xfrm>
              <a:off x="1201887" y="2725130"/>
              <a:ext cx="1783080" cy="137160"/>
              <a:chOff x="1201887" y="2313650"/>
              <a:chExt cx="1783080" cy="137160"/>
            </a:xfrm>
          </p:grpSpPr>
          <p:sp>
            <p:nvSpPr>
              <p:cNvPr id="816" name="Rectangle 81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7" name="Rectangle 81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8" name="Rectangle 81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2" name="Group 731"/>
            <p:cNvGrpSpPr/>
            <p:nvPr/>
          </p:nvGrpSpPr>
          <p:grpSpPr>
            <a:xfrm>
              <a:off x="1201887" y="2862290"/>
              <a:ext cx="1783080" cy="137160"/>
              <a:chOff x="1201887" y="2313650"/>
              <a:chExt cx="1783080" cy="137160"/>
            </a:xfrm>
          </p:grpSpPr>
          <p:sp>
            <p:nvSpPr>
              <p:cNvPr id="813" name="Rectangle 8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4" name="Rectangle 8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5" name="Rectangle 8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3" name="Group 732"/>
            <p:cNvGrpSpPr/>
            <p:nvPr/>
          </p:nvGrpSpPr>
          <p:grpSpPr>
            <a:xfrm>
              <a:off x="1201887" y="2999450"/>
              <a:ext cx="1783080" cy="137160"/>
              <a:chOff x="1201887" y="2313650"/>
              <a:chExt cx="1783080" cy="137160"/>
            </a:xfrm>
          </p:grpSpPr>
          <p:sp>
            <p:nvSpPr>
              <p:cNvPr id="810" name="Rectangle 80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1" name="Rectangle 81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2" name="Rectangle 81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4" name="Group 733"/>
            <p:cNvGrpSpPr/>
            <p:nvPr/>
          </p:nvGrpSpPr>
          <p:grpSpPr>
            <a:xfrm>
              <a:off x="1201887" y="3136610"/>
              <a:ext cx="1783080" cy="137160"/>
              <a:chOff x="1201887" y="2313650"/>
              <a:chExt cx="1783080" cy="137160"/>
            </a:xfrm>
          </p:grpSpPr>
          <p:sp>
            <p:nvSpPr>
              <p:cNvPr id="807" name="Rectangle 80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8" name="Rectangle 80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9" name="Rectangle 80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5" name="Group 734"/>
            <p:cNvGrpSpPr/>
            <p:nvPr/>
          </p:nvGrpSpPr>
          <p:grpSpPr>
            <a:xfrm>
              <a:off x="1201887" y="3273770"/>
              <a:ext cx="1783080" cy="137160"/>
              <a:chOff x="1201887" y="2313650"/>
              <a:chExt cx="1783080" cy="137160"/>
            </a:xfrm>
          </p:grpSpPr>
          <p:sp>
            <p:nvSpPr>
              <p:cNvPr id="804" name="Rectangle 80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5" name="Rectangle 8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6" name="Rectangle 8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6" name="Group 735"/>
            <p:cNvGrpSpPr/>
            <p:nvPr/>
          </p:nvGrpSpPr>
          <p:grpSpPr>
            <a:xfrm>
              <a:off x="1201887" y="3410930"/>
              <a:ext cx="1783080" cy="137160"/>
              <a:chOff x="1201887" y="2313650"/>
              <a:chExt cx="1783080" cy="137160"/>
            </a:xfrm>
          </p:grpSpPr>
          <p:sp>
            <p:nvSpPr>
              <p:cNvPr id="801" name="Rectangle 80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2" name="Rectangle 80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3" name="Rectangle 80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7" name="Group 736"/>
            <p:cNvGrpSpPr/>
            <p:nvPr/>
          </p:nvGrpSpPr>
          <p:grpSpPr>
            <a:xfrm>
              <a:off x="1201887" y="3548090"/>
              <a:ext cx="1783080" cy="137160"/>
              <a:chOff x="1201887" y="2313650"/>
              <a:chExt cx="1783080" cy="137160"/>
            </a:xfrm>
          </p:grpSpPr>
          <p:sp>
            <p:nvSpPr>
              <p:cNvPr id="798" name="Rectangle 79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9" name="Rectangle 79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0" name="Rectangle 79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8" name="Group 737"/>
            <p:cNvGrpSpPr/>
            <p:nvPr/>
          </p:nvGrpSpPr>
          <p:grpSpPr>
            <a:xfrm>
              <a:off x="1201887" y="3685250"/>
              <a:ext cx="1783080" cy="137160"/>
              <a:chOff x="1201887" y="2313650"/>
              <a:chExt cx="1783080" cy="137160"/>
            </a:xfrm>
          </p:grpSpPr>
          <p:sp>
            <p:nvSpPr>
              <p:cNvPr id="795" name="Rectangle 79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6" name="Rectangle 79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7" name="Rectangle 79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9" name="Group 738"/>
            <p:cNvGrpSpPr/>
            <p:nvPr/>
          </p:nvGrpSpPr>
          <p:grpSpPr>
            <a:xfrm>
              <a:off x="1201887" y="3822410"/>
              <a:ext cx="1783080" cy="137160"/>
              <a:chOff x="1201887" y="2313650"/>
              <a:chExt cx="1783080" cy="137160"/>
            </a:xfrm>
          </p:grpSpPr>
          <p:sp>
            <p:nvSpPr>
              <p:cNvPr id="792" name="Rectangle 79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3" name="Rectangle 79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4" name="Rectangle 79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0" name="Group 739"/>
            <p:cNvGrpSpPr/>
            <p:nvPr/>
          </p:nvGrpSpPr>
          <p:grpSpPr>
            <a:xfrm>
              <a:off x="1201887" y="3959570"/>
              <a:ext cx="1783080" cy="137160"/>
              <a:chOff x="1201887" y="2313650"/>
              <a:chExt cx="1783080" cy="137160"/>
            </a:xfrm>
          </p:grpSpPr>
          <p:sp>
            <p:nvSpPr>
              <p:cNvPr id="789" name="Rectangle 7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0" name="Rectangle 7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1" name="Rectangle 7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1" name="Group 740"/>
            <p:cNvGrpSpPr/>
            <p:nvPr/>
          </p:nvGrpSpPr>
          <p:grpSpPr>
            <a:xfrm>
              <a:off x="1201887" y="4096730"/>
              <a:ext cx="1783080" cy="137160"/>
              <a:chOff x="1201887" y="2313650"/>
              <a:chExt cx="1783080" cy="137160"/>
            </a:xfrm>
          </p:grpSpPr>
          <p:sp>
            <p:nvSpPr>
              <p:cNvPr id="786" name="Rectangle 78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7" name="Rectangle 78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8" name="Rectangle 78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2" name="Group 741"/>
            <p:cNvGrpSpPr/>
            <p:nvPr/>
          </p:nvGrpSpPr>
          <p:grpSpPr>
            <a:xfrm>
              <a:off x="1201887" y="4233890"/>
              <a:ext cx="1783080" cy="137160"/>
              <a:chOff x="1201887" y="2313650"/>
              <a:chExt cx="1783080" cy="137160"/>
            </a:xfrm>
          </p:grpSpPr>
          <p:sp>
            <p:nvSpPr>
              <p:cNvPr id="783" name="Rectangle 78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4" name="Rectangle 78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5" name="Rectangle 78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3" name="Group 742"/>
            <p:cNvGrpSpPr/>
            <p:nvPr/>
          </p:nvGrpSpPr>
          <p:grpSpPr>
            <a:xfrm>
              <a:off x="1201887" y="4371050"/>
              <a:ext cx="1783080" cy="137160"/>
              <a:chOff x="1201887" y="2313650"/>
              <a:chExt cx="1783080" cy="137160"/>
            </a:xfrm>
          </p:grpSpPr>
          <p:sp>
            <p:nvSpPr>
              <p:cNvPr id="780" name="Rectangle 77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1" name="Rectangle 78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2" name="Rectangle 78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4" name="Group 743"/>
            <p:cNvGrpSpPr/>
            <p:nvPr/>
          </p:nvGrpSpPr>
          <p:grpSpPr>
            <a:xfrm>
              <a:off x="1201887" y="4508210"/>
              <a:ext cx="1783080" cy="137160"/>
              <a:chOff x="1201887" y="2313650"/>
              <a:chExt cx="1783080" cy="137160"/>
            </a:xfrm>
          </p:grpSpPr>
          <p:sp>
            <p:nvSpPr>
              <p:cNvPr id="777" name="Rectangle 7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8" name="Rectangle 7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9" name="Rectangle 7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5" name="Group 744"/>
            <p:cNvGrpSpPr/>
            <p:nvPr/>
          </p:nvGrpSpPr>
          <p:grpSpPr>
            <a:xfrm>
              <a:off x="1201887" y="4645370"/>
              <a:ext cx="1783080" cy="137160"/>
              <a:chOff x="1201887" y="2313650"/>
              <a:chExt cx="1783080" cy="137160"/>
            </a:xfrm>
          </p:grpSpPr>
          <p:sp>
            <p:nvSpPr>
              <p:cNvPr id="774" name="Rectangle 77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5" name="Rectangle 77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6" name="Rectangle 77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6" name="Group 745"/>
            <p:cNvGrpSpPr/>
            <p:nvPr/>
          </p:nvGrpSpPr>
          <p:grpSpPr>
            <a:xfrm>
              <a:off x="1201887" y="4779703"/>
              <a:ext cx="1783080" cy="137160"/>
              <a:chOff x="1201887" y="2313650"/>
              <a:chExt cx="1783080" cy="137160"/>
            </a:xfrm>
          </p:grpSpPr>
          <p:sp>
            <p:nvSpPr>
              <p:cNvPr id="771" name="Rectangle 77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2" name="Rectangle 77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3" name="Rectangle 77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7" name="Group 746"/>
            <p:cNvGrpSpPr/>
            <p:nvPr/>
          </p:nvGrpSpPr>
          <p:grpSpPr>
            <a:xfrm>
              <a:off x="1201887" y="4916863"/>
              <a:ext cx="1783080" cy="137160"/>
              <a:chOff x="1201887" y="2313650"/>
              <a:chExt cx="1783080" cy="137160"/>
            </a:xfrm>
          </p:grpSpPr>
          <p:sp>
            <p:nvSpPr>
              <p:cNvPr id="768" name="Rectangle 76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9" name="Rectangle 76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0" name="Rectangle 76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8" name="Group 747"/>
            <p:cNvGrpSpPr/>
            <p:nvPr/>
          </p:nvGrpSpPr>
          <p:grpSpPr>
            <a:xfrm>
              <a:off x="1201887" y="5054023"/>
              <a:ext cx="1783080" cy="137160"/>
              <a:chOff x="1201887" y="2313650"/>
              <a:chExt cx="1783080" cy="137160"/>
            </a:xfrm>
          </p:grpSpPr>
          <p:sp>
            <p:nvSpPr>
              <p:cNvPr id="765" name="Rectangle 7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6" name="Rectangle 7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7" name="Rectangle 7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9" name="Group 748"/>
            <p:cNvGrpSpPr/>
            <p:nvPr/>
          </p:nvGrpSpPr>
          <p:grpSpPr>
            <a:xfrm>
              <a:off x="1201887" y="5191183"/>
              <a:ext cx="1783080" cy="137160"/>
              <a:chOff x="1201887" y="2313650"/>
              <a:chExt cx="1783080" cy="137160"/>
            </a:xfrm>
          </p:grpSpPr>
          <p:sp>
            <p:nvSpPr>
              <p:cNvPr id="762" name="Rectangle 76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3" name="Rectangle 76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4" name="Rectangle 76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0" name="Group 749"/>
            <p:cNvGrpSpPr/>
            <p:nvPr/>
          </p:nvGrpSpPr>
          <p:grpSpPr>
            <a:xfrm>
              <a:off x="1201887" y="5328343"/>
              <a:ext cx="1783080" cy="137160"/>
              <a:chOff x="1201887" y="2313650"/>
              <a:chExt cx="1783080" cy="137160"/>
            </a:xfrm>
          </p:grpSpPr>
          <p:sp>
            <p:nvSpPr>
              <p:cNvPr id="759" name="Rectangle 75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0" name="Rectangle 75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1" name="Rectangle 76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1" name="Group 750"/>
            <p:cNvGrpSpPr/>
            <p:nvPr/>
          </p:nvGrpSpPr>
          <p:grpSpPr>
            <a:xfrm>
              <a:off x="1201887" y="5464570"/>
              <a:ext cx="1783080" cy="137160"/>
              <a:chOff x="1201887" y="2313650"/>
              <a:chExt cx="1783080" cy="137160"/>
            </a:xfrm>
          </p:grpSpPr>
          <p:sp>
            <p:nvSpPr>
              <p:cNvPr id="756" name="Rectangle 75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7" name="Rectangle 75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8" name="Rectangle 75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2" name="Group 751"/>
            <p:cNvGrpSpPr/>
            <p:nvPr/>
          </p:nvGrpSpPr>
          <p:grpSpPr>
            <a:xfrm>
              <a:off x="1201887" y="5601730"/>
              <a:ext cx="1783080" cy="137160"/>
              <a:chOff x="1201887" y="2313650"/>
              <a:chExt cx="1783080" cy="137160"/>
            </a:xfrm>
          </p:grpSpPr>
          <p:sp>
            <p:nvSpPr>
              <p:cNvPr id="753" name="Rectangle 7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4" name="Rectangle 7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5" name="Rectangle 7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828" name="Group 827"/>
          <p:cNvGrpSpPr/>
          <p:nvPr/>
        </p:nvGrpSpPr>
        <p:grpSpPr>
          <a:xfrm>
            <a:off x="9115952" y="1649174"/>
            <a:ext cx="1215736" cy="2335391"/>
            <a:chOff x="1201887" y="2313650"/>
            <a:chExt cx="1783080" cy="3425240"/>
          </a:xfrm>
        </p:grpSpPr>
        <p:grpSp>
          <p:nvGrpSpPr>
            <p:cNvPr id="829" name="Group 828"/>
            <p:cNvGrpSpPr/>
            <p:nvPr/>
          </p:nvGrpSpPr>
          <p:grpSpPr>
            <a:xfrm>
              <a:off x="1201887" y="2313650"/>
              <a:ext cx="1783080" cy="137160"/>
              <a:chOff x="1201887" y="2313650"/>
              <a:chExt cx="1783080" cy="137160"/>
            </a:xfrm>
          </p:grpSpPr>
          <p:sp>
            <p:nvSpPr>
              <p:cNvPr id="926" name="Rectangle 92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7" name="Rectangle 92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8" name="Rectangle 92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0" name="Group 829"/>
            <p:cNvGrpSpPr/>
            <p:nvPr/>
          </p:nvGrpSpPr>
          <p:grpSpPr>
            <a:xfrm>
              <a:off x="1201887" y="2450810"/>
              <a:ext cx="1783080" cy="137160"/>
              <a:chOff x="1201887" y="2313650"/>
              <a:chExt cx="1783080" cy="137160"/>
            </a:xfrm>
          </p:grpSpPr>
          <p:sp>
            <p:nvSpPr>
              <p:cNvPr id="923" name="Rectangle 92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4" name="Rectangle 92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5" name="Rectangle 92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1" name="Group 830"/>
            <p:cNvGrpSpPr/>
            <p:nvPr/>
          </p:nvGrpSpPr>
          <p:grpSpPr>
            <a:xfrm>
              <a:off x="1201887" y="2587970"/>
              <a:ext cx="1783080" cy="137160"/>
              <a:chOff x="1201887" y="2313650"/>
              <a:chExt cx="1783080" cy="137160"/>
            </a:xfrm>
          </p:grpSpPr>
          <p:sp>
            <p:nvSpPr>
              <p:cNvPr id="920" name="Rectangle 91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1" name="Rectangle 92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2" name="Rectangle 92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2" name="Group 831"/>
            <p:cNvGrpSpPr/>
            <p:nvPr/>
          </p:nvGrpSpPr>
          <p:grpSpPr>
            <a:xfrm>
              <a:off x="1201887" y="2725130"/>
              <a:ext cx="1783080" cy="137160"/>
              <a:chOff x="1201887" y="2313650"/>
              <a:chExt cx="1783080" cy="137160"/>
            </a:xfrm>
          </p:grpSpPr>
          <p:sp>
            <p:nvSpPr>
              <p:cNvPr id="917" name="Rectangle 9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8" name="Rectangle 9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9" name="Rectangle 9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3" name="Group 832"/>
            <p:cNvGrpSpPr/>
            <p:nvPr/>
          </p:nvGrpSpPr>
          <p:grpSpPr>
            <a:xfrm>
              <a:off x="1201887" y="2862290"/>
              <a:ext cx="1783080" cy="137160"/>
              <a:chOff x="1201887" y="2313650"/>
              <a:chExt cx="1783080" cy="137160"/>
            </a:xfrm>
          </p:grpSpPr>
          <p:sp>
            <p:nvSpPr>
              <p:cNvPr id="914" name="Rectangle 91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5" name="Rectangle 91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6" name="Rectangle 91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4" name="Group 833"/>
            <p:cNvGrpSpPr/>
            <p:nvPr/>
          </p:nvGrpSpPr>
          <p:grpSpPr>
            <a:xfrm>
              <a:off x="1201887" y="2999450"/>
              <a:ext cx="1783080" cy="137160"/>
              <a:chOff x="1201887" y="2313650"/>
              <a:chExt cx="1783080" cy="137160"/>
            </a:xfrm>
          </p:grpSpPr>
          <p:sp>
            <p:nvSpPr>
              <p:cNvPr id="911" name="Rectangle 91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2" name="Rectangle 91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3" name="Rectangle 91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5" name="Group 834"/>
            <p:cNvGrpSpPr/>
            <p:nvPr/>
          </p:nvGrpSpPr>
          <p:grpSpPr>
            <a:xfrm>
              <a:off x="1201887" y="3136610"/>
              <a:ext cx="1783080" cy="137160"/>
              <a:chOff x="1201887" y="2313650"/>
              <a:chExt cx="1783080" cy="137160"/>
            </a:xfrm>
          </p:grpSpPr>
          <p:sp>
            <p:nvSpPr>
              <p:cNvPr id="908" name="Rectangle 90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9" name="Rectangle 90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0" name="Rectangle 90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6" name="Group 835"/>
            <p:cNvGrpSpPr/>
            <p:nvPr/>
          </p:nvGrpSpPr>
          <p:grpSpPr>
            <a:xfrm>
              <a:off x="1201887" y="3273770"/>
              <a:ext cx="1783080" cy="137160"/>
              <a:chOff x="1201887" y="2313650"/>
              <a:chExt cx="1783080" cy="137160"/>
            </a:xfrm>
          </p:grpSpPr>
          <p:sp>
            <p:nvSpPr>
              <p:cNvPr id="905" name="Rectangle 90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6" name="Rectangle 90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7" name="Rectangle 90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7" name="Group 836"/>
            <p:cNvGrpSpPr/>
            <p:nvPr/>
          </p:nvGrpSpPr>
          <p:grpSpPr>
            <a:xfrm>
              <a:off x="1201887" y="3410930"/>
              <a:ext cx="1783080" cy="137160"/>
              <a:chOff x="1201887" y="2313650"/>
              <a:chExt cx="1783080" cy="137160"/>
            </a:xfrm>
          </p:grpSpPr>
          <p:sp>
            <p:nvSpPr>
              <p:cNvPr id="902" name="Rectangle 90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3" name="Rectangle 90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4" name="Rectangle 90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8" name="Group 837"/>
            <p:cNvGrpSpPr/>
            <p:nvPr/>
          </p:nvGrpSpPr>
          <p:grpSpPr>
            <a:xfrm>
              <a:off x="1201887" y="3548090"/>
              <a:ext cx="1783080" cy="137160"/>
              <a:chOff x="1201887" y="2313650"/>
              <a:chExt cx="1783080" cy="137160"/>
            </a:xfrm>
          </p:grpSpPr>
          <p:sp>
            <p:nvSpPr>
              <p:cNvPr id="899" name="Rectangle 89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0" name="Rectangle 89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1" name="Rectangle 90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9" name="Group 838"/>
            <p:cNvGrpSpPr/>
            <p:nvPr/>
          </p:nvGrpSpPr>
          <p:grpSpPr>
            <a:xfrm>
              <a:off x="1201887" y="3685250"/>
              <a:ext cx="1783080" cy="137160"/>
              <a:chOff x="1201887" y="2313650"/>
              <a:chExt cx="1783080" cy="137160"/>
            </a:xfrm>
          </p:grpSpPr>
          <p:sp>
            <p:nvSpPr>
              <p:cNvPr id="896" name="Rectangle 89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7" name="Rectangle 89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8" name="Rectangle 89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0" name="Group 839"/>
            <p:cNvGrpSpPr/>
            <p:nvPr/>
          </p:nvGrpSpPr>
          <p:grpSpPr>
            <a:xfrm>
              <a:off x="1201887" y="3822410"/>
              <a:ext cx="1783080" cy="137160"/>
              <a:chOff x="1201887" y="2313650"/>
              <a:chExt cx="1783080" cy="137160"/>
            </a:xfrm>
          </p:grpSpPr>
          <p:sp>
            <p:nvSpPr>
              <p:cNvPr id="893" name="Rectangle 8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4" name="Rectangle 8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5" name="Rectangle 8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1" name="Group 840"/>
            <p:cNvGrpSpPr/>
            <p:nvPr/>
          </p:nvGrpSpPr>
          <p:grpSpPr>
            <a:xfrm>
              <a:off x="1201887" y="3959570"/>
              <a:ext cx="1783080" cy="137160"/>
              <a:chOff x="1201887" y="2313650"/>
              <a:chExt cx="1783080" cy="137160"/>
            </a:xfrm>
          </p:grpSpPr>
          <p:sp>
            <p:nvSpPr>
              <p:cNvPr id="890" name="Rectangle 88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1" name="Rectangle 89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2" name="Rectangle 89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2" name="Group 841"/>
            <p:cNvGrpSpPr/>
            <p:nvPr/>
          </p:nvGrpSpPr>
          <p:grpSpPr>
            <a:xfrm>
              <a:off x="1201887" y="4096730"/>
              <a:ext cx="1783080" cy="137160"/>
              <a:chOff x="1201887" y="2313650"/>
              <a:chExt cx="1783080" cy="137160"/>
            </a:xfrm>
          </p:grpSpPr>
          <p:sp>
            <p:nvSpPr>
              <p:cNvPr id="887" name="Rectangle 88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8" name="Rectangle 88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9" name="Rectangle 88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3" name="Group 842"/>
            <p:cNvGrpSpPr/>
            <p:nvPr/>
          </p:nvGrpSpPr>
          <p:grpSpPr>
            <a:xfrm>
              <a:off x="1201887" y="4233890"/>
              <a:ext cx="1783080" cy="137160"/>
              <a:chOff x="1201887" y="2313650"/>
              <a:chExt cx="1783080" cy="137160"/>
            </a:xfrm>
          </p:grpSpPr>
          <p:sp>
            <p:nvSpPr>
              <p:cNvPr id="884" name="Rectangle 88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5" name="Rectangle 88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6" name="Rectangle 88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4" name="Group 843"/>
            <p:cNvGrpSpPr/>
            <p:nvPr/>
          </p:nvGrpSpPr>
          <p:grpSpPr>
            <a:xfrm>
              <a:off x="1201887" y="4371050"/>
              <a:ext cx="1783080" cy="137160"/>
              <a:chOff x="1201887" y="2313650"/>
              <a:chExt cx="1783080" cy="137160"/>
            </a:xfrm>
          </p:grpSpPr>
          <p:sp>
            <p:nvSpPr>
              <p:cNvPr id="881" name="Rectangle 8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2" name="Rectangle 8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3" name="Rectangle 8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5" name="Group 844"/>
            <p:cNvGrpSpPr/>
            <p:nvPr/>
          </p:nvGrpSpPr>
          <p:grpSpPr>
            <a:xfrm>
              <a:off x="1201887" y="4508210"/>
              <a:ext cx="1783080" cy="137160"/>
              <a:chOff x="1201887" y="2313650"/>
              <a:chExt cx="1783080" cy="137160"/>
            </a:xfrm>
          </p:grpSpPr>
          <p:sp>
            <p:nvSpPr>
              <p:cNvPr id="878" name="Rectangle 87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9" name="Rectangle 87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0" name="Rectangle 87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6" name="Group 845"/>
            <p:cNvGrpSpPr/>
            <p:nvPr/>
          </p:nvGrpSpPr>
          <p:grpSpPr>
            <a:xfrm>
              <a:off x="1201887" y="4645370"/>
              <a:ext cx="1783080" cy="137160"/>
              <a:chOff x="1201887" y="2313650"/>
              <a:chExt cx="1783080" cy="137160"/>
            </a:xfrm>
          </p:grpSpPr>
          <p:sp>
            <p:nvSpPr>
              <p:cNvPr id="875" name="Rectangle 87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6" name="Rectangle 87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7" name="Rectangle 87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7" name="Group 846"/>
            <p:cNvGrpSpPr/>
            <p:nvPr/>
          </p:nvGrpSpPr>
          <p:grpSpPr>
            <a:xfrm>
              <a:off x="1201887" y="4779703"/>
              <a:ext cx="1783080" cy="137160"/>
              <a:chOff x="1201887" y="2313650"/>
              <a:chExt cx="1783080" cy="137160"/>
            </a:xfrm>
          </p:grpSpPr>
          <p:sp>
            <p:nvSpPr>
              <p:cNvPr id="872" name="Rectangle 87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3" name="Rectangle 87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4" name="Rectangle 87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8" name="Group 847"/>
            <p:cNvGrpSpPr/>
            <p:nvPr/>
          </p:nvGrpSpPr>
          <p:grpSpPr>
            <a:xfrm>
              <a:off x="1201887" y="4916863"/>
              <a:ext cx="1783080" cy="137160"/>
              <a:chOff x="1201887" y="2313650"/>
              <a:chExt cx="1783080" cy="137160"/>
            </a:xfrm>
          </p:grpSpPr>
          <p:sp>
            <p:nvSpPr>
              <p:cNvPr id="869" name="Rectangle 8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0" name="Rectangle 8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1" name="Rectangle 8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9" name="Group 848"/>
            <p:cNvGrpSpPr/>
            <p:nvPr/>
          </p:nvGrpSpPr>
          <p:grpSpPr>
            <a:xfrm>
              <a:off x="1201887" y="5054023"/>
              <a:ext cx="1783080" cy="137160"/>
              <a:chOff x="1201887" y="2313650"/>
              <a:chExt cx="1783080" cy="137160"/>
            </a:xfrm>
          </p:grpSpPr>
          <p:sp>
            <p:nvSpPr>
              <p:cNvPr id="866" name="Rectangle 86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7" name="Rectangle 86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8" name="Rectangle 86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0" name="Group 849"/>
            <p:cNvGrpSpPr/>
            <p:nvPr/>
          </p:nvGrpSpPr>
          <p:grpSpPr>
            <a:xfrm>
              <a:off x="1201887" y="5191183"/>
              <a:ext cx="1783080" cy="137160"/>
              <a:chOff x="1201887" y="2313650"/>
              <a:chExt cx="1783080" cy="137160"/>
            </a:xfrm>
          </p:grpSpPr>
          <p:sp>
            <p:nvSpPr>
              <p:cNvPr id="863" name="Rectangle 86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4" name="Rectangle 86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5" name="Rectangle 86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1" name="Group 850"/>
            <p:cNvGrpSpPr/>
            <p:nvPr/>
          </p:nvGrpSpPr>
          <p:grpSpPr>
            <a:xfrm>
              <a:off x="1201887" y="5328343"/>
              <a:ext cx="1783080" cy="137160"/>
              <a:chOff x="1201887" y="2313650"/>
              <a:chExt cx="1783080" cy="137160"/>
            </a:xfrm>
          </p:grpSpPr>
          <p:sp>
            <p:nvSpPr>
              <p:cNvPr id="860" name="Rectangle 85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1" name="Rectangle 86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2" name="Rectangle 86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2" name="Group 851"/>
            <p:cNvGrpSpPr/>
            <p:nvPr/>
          </p:nvGrpSpPr>
          <p:grpSpPr>
            <a:xfrm>
              <a:off x="1201887" y="5464570"/>
              <a:ext cx="1783080" cy="137160"/>
              <a:chOff x="1201887" y="2313650"/>
              <a:chExt cx="1783080" cy="137160"/>
            </a:xfrm>
          </p:grpSpPr>
          <p:sp>
            <p:nvSpPr>
              <p:cNvPr id="857" name="Rectangle 8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8" name="Rectangle 8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9" name="Rectangle 8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3" name="Group 852"/>
            <p:cNvGrpSpPr/>
            <p:nvPr/>
          </p:nvGrpSpPr>
          <p:grpSpPr>
            <a:xfrm>
              <a:off x="1201887" y="5601730"/>
              <a:ext cx="1783080" cy="137160"/>
              <a:chOff x="1201887" y="2313650"/>
              <a:chExt cx="1783080" cy="137160"/>
            </a:xfrm>
          </p:grpSpPr>
          <p:sp>
            <p:nvSpPr>
              <p:cNvPr id="854" name="Rectangle 85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5" name="Rectangle 85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6" name="Rectangle 85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929" name="Group 928"/>
          <p:cNvGrpSpPr/>
          <p:nvPr/>
        </p:nvGrpSpPr>
        <p:grpSpPr>
          <a:xfrm>
            <a:off x="7235736" y="1737960"/>
            <a:ext cx="1215736" cy="2335391"/>
            <a:chOff x="1201887" y="2313650"/>
            <a:chExt cx="1783080" cy="3425240"/>
          </a:xfrm>
        </p:grpSpPr>
        <p:grpSp>
          <p:nvGrpSpPr>
            <p:cNvPr id="930" name="Group 929"/>
            <p:cNvGrpSpPr/>
            <p:nvPr/>
          </p:nvGrpSpPr>
          <p:grpSpPr>
            <a:xfrm>
              <a:off x="1201887" y="2313650"/>
              <a:ext cx="1783080" cy="137160"/>
              <a:chOff x="1201887" y="2313650"/>
              <a:chExt cx="1783080" cy="137160"/>
            </a:xfrm>
          </p:grpSpPr>
          <p:sp>
            <p:nvSpPr>
              <p:cNvPr id="1027" name="Rectangle 102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8" name="Rectangle 102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9" name="Rectangle 102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1" name="Group 930"/>
            <p:cNvGrpSpPr/>
            <p:nvPr/>
          </p:nvGrpSpPr>
          <p:grpSpPr>
            <a:xfrm>
              <a:off x="1201887" y="2450810"/>
              <a:ext cx="1783080" cy="137160"/>
              <a:chOff x="1201887" y="2313650"/>
              <a:chExt cx="1783080" cy="137160"/>
            </a:xfrm>
          </p:grpSpPr>
          <p:sp>
            <p:nvSpPr>
              <p:cNvPr id="1024" name="Rectangle 10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5" name="Rectangle 10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6" name="Rectangle 10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2" name="Group 931"/>
            <p:cNvGrpSpPr/>
            <p:nvPr/>
          </p:nvGrpSpPr>
          <p:grpSpPr>
            <a:xfrm>
              <a:off x="1201887" y="2587970"/>
              <a:ext cx="1783080" cy="137160"/>
              <a:chOff x="1201887" y="2313650"/>
              <a:chExt cx="1783080" cy="137160"/>
            </a:xfrm>
          </p:grpSpPr>
          <p:sp>
            <p:nvSpPr>
              <p:cNvPr id="1021" name="Rectangle 10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2" name="Rectangle 10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3" name="Rectangle 10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3" name="Group 932"/>
            <p:cNvGrpSpPr/>
            <p:nvPr/>
          </p:nvGrpSpPr>
          <p:grpSpPr>
            <a:xfrm>
              <a:off x="1201887" y="2725130"/>
              <a:ext cx="1783080" cy="137160"/>
              <a:chOff x="1201887" y="2313650"/>
              <a:chExt cx="1783080" cy="137160"/>
            </a:xfrm>
          </p:grpSpPr>
          <p:sp>
            <p:nvSpPr>
              <p:cNvPr id="1018" name="Rectangle 10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9" name="Rectangle 10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0" name="Rectangle 10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4" name="Group 933"/>
            <p:cNvGrpSpPr/>
            <p:nvPr/>
          </p:nvGrpSpPr>
          <p:grpSpPr>
            <a:xfrm>
              <a:off x="1201887" y="2862290"/>
              <a:ext cx="1783080" cy="137160"/>
              <a:chOff x="1201887" y="2313650"/>
              <a:chExt cx="1783080" cy="137160"/>
            </a:xfrm>
          </p:grpSpPr>
          <p:sp>
            <p:nvSpPr>
              <p:cNvPr id="1015" name="Rectangle 10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6" name="Rectangle 10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7" name="Rectangle 10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5" name="Group 934"/>
            <p:cNvGrpSpPr/>
            <p:nvPr/>
          </p:nvGrpSpPr>
          <p:grpSpPr>
            <a:xfrm>
              <a:off x="1201887" y="2999450"/>
              <a:ext cx="1783080" cy="137160"/>
              <a:chOff x="1201887" y="2313650"/>
              <a:chExt cx="1783080" cy="137160"/>
            </a:xfrm>
          </p:grpSpPr>
          <p:sp>
            <p:nvSpPr>
              <p:cNvPr id="1012" name="Rectangle 10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3" name="Rectangle 10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4" name="Rectangle 10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6" name="Group 935"/>
            <p:cNvGrpSpPr/>
            <p:nvPr/>
          </p:nvGrpSpPr>
          <p:grpSpPr>
            <a:xfrm>
              <a:off x="1201887" y="3136610"/>
              <a:ext cx="1783080" cy="137160"/>
              <a:chOff x="1201887" y="2313650"/>
              <a:chExt cx="1783080" cy="137160"/>
            </a:xfrm>
          </p:grpSpPr>
          <p:sp>
            <p:nvSpPr>
              <p:cNvPr id="1009" name="Rectangle 10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0" name="Rectangle 10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1" name="Rectangle 10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7" name="Group 936"/>
            <p:cNvGrpSpPr/>
            <p:nvPr/>
          </p:nvGrpSpPr>
          <p:grpSpPr>
            <a:xfrm>
              <a:off x="1201887" y="3273770"/>
              <a:ext cx="1783080" cy="137160"/>
              <a:chOff x="1201887" y="2313650"/>
              <a:chExt cx="1783080" cy="137160"/>
            </a:xfrm>
          </p:grpSpPr>
          <p:sp>
            <p:nvSpPr>
              <p:cNvPr id="1006" name="Rectangle 10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7" name="Rectangle 10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8" name="Rectangle 10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8" name="Group 937"/>
            <p:cNvGrpSpPr/>
            <p:nvPr/>
          </p:nvGrpSpPr>
          <p:grpSpPr>
            <a:xfrm>
              <a:off x="1201887" y="3410930"/>
              <a:ext cx="1783080" cy="137160"/>
              <a:chOff x="1201887" y="2313650"/>
              <a:chExt cx="1783080" cy="137160"/>
            </a:xfrm>
          </p:grpSpPr>
          <p:sp>
            <p:nvSpPr>
              <p:cNvPr id="1003" name="Rectangle 10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4" name="Rectangle 10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5" name="Rectangle 10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9" name="Group 938"/>
            <p:cNvGrpSpPr/>
            <p:nvPr/>
          </p:nvGrpSpPr>
          <p:grpSpPr>
            <a:xfrm>
              <a:off x="1201887" y="3548090"/>
              <a:ext cx="1783080" cy="137160"/>
              <a:chOff x="1201887" y="2313650"/>
              <a:chExt cx="1783080" cy="137160"/>
            </a:xfrm>
          </p:grpSpPr>
          <p:sp>
            <p:nvSpPr>
              <p:cNvPr id="1000" name="Rectangle 9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1" name="Rectangle 10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2" name="Rectangle 10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0" name="Group 939"/>
            <p:cNvGrpSpPr/>
            <p:nvPr/>
          </p:nvGrpSpPr>
          <p:grpSpPr>
            <a:xfrm>
              <a:off x="1201887" y="3685250"/>
              <a:ext cx="1783080" cy="137160"/>
              <a:chOff x="1201887" y="2313650"/>
              <a:chExt cx="1783080" cy="137160"/>
            </a:xfrm>
          </p:grpSpPr>
          <p:sp>
            <p:nvSpPr>
              <p:cNvPr id="997" name="Rectangle 9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8" name="Rectangle 9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9" name="Rectangle 9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1" name="Group 940"/>
            <p:cNvGrpSpPr/>
            <p:nvPr/>
          </p:nvGrpSpPr>
          <p:grpSpPr>
            <a:xfrm>
              <a:off x="1201887" y="3822410"/>
              <a:ext cx="1783080" cy="137160"/>
              <a:chOff x="1201887" y="2313650"/>
              <a:chExt cx="1783080" cy="137160"/>
            </a:xfrm>
          </p:grpSpPr>
          <p:sp>
            <p:nvSpPr>
              <p:cNvPr id="994" name="Rectangle 9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5" name="Rectangle 9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6" name="Rectangle 9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2" name="Group 941"/>
            <p:cNvGrpSpPr/>
            <p:nvPr/>
          </p:nvGrpSpPr>
          <p:grpSpPr>
            <a:xfrm>
              <a:off x="1201887" y="3959570"/>
              <a:ext cx="1783080" cy="137160"/>
              <a:chOff x="1201887" y="2313650"/>
              <a:chExt cx="1783080" cy="137160"/>
            </a:xfrm>
          </p:grpSpPr>
          <p:sp>
            <p:nvSpPr>
              <p:cNvPr id="991" name="Rectangle 9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2" name="Rectangle 9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3" name="Rectangle 9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3" name="Group 942"/>
            <p:cNvGrpSpPr/>
            <p:nvPr/>
          </p:nvGrpSpPr>
          <p:grpSpPr>
            <a:xfrm>
              <a:off x="1201887" y="4096730"/>
              <a:ext cx="1783080" cy="137160"/>
              <a:chOff x="1201887" y="2313650"/>
              <a:chExt cx="1783080" cy="137160"/>
            </a:xfrm>
          </p:grpSpPr>
          <p:sp>
            <p:nvSpPr>
              <p:cNvPr id="988" name="Rectangle 9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9" name="Rectangle 9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0" name="Rectangle 9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4" name="Group 943"/>
            <p:cNvGrpSpPr/>
            <p:nvPr/>
          </p:nvGrpSpPr>
          <p:grpSpPr>
            <a:xfrm>
              <a:off x="1201887" y="4233890"/>
              <a:ext cx="1783080" cy="137160"/>
              <a:chOff x="1201887" y="2313650"/>
              <a:chExt cx="1783080" cy="137160"/>
            </a:xfrm>
          </p:grpSpPr>
          <p:sp>
            <p:nvSpPr>
              <p:cNvPr id="985" name="Rectangle 9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6" name="Rectangle 9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7" name="Rectangle 9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5" name="Group 944"/>
            <p:cNvGrpSpPr/>
            <p:nvPr/>
          </p:nvGrpSpPr>
          <p:grpSpPr>
            <a:xfrm>
              <a:off x="1201887" y="4371050"/>
              <a:ext cx="1783080" cy="137160"/>
              <a:chOff x="1201887" y="2313650"/>
              <a:chExt cx="1783080" cy="137160"/>
            </a:xfrm>
          </p:grpSpPr>
          <p:sp>
            <p:nvSpPr>
              <p:cNvPr id="982" name="Rectangle 9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3" name="Rectangle 9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4" name="Rectangle 9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6" name="Group 945"/>
            <p:cNvGrpSpPr/>
            <p:nvPr/>
          </p:nvGrpSpPr>
          <p:grpSpPr>
            <a:xfrm>
              <a:off x="1201887" y="4508210"/>
              <a:ext cx="1783080" cy="137160"/>
              <a:chOff x="1201887" y="2313650"/>
              <a:chExt cx="1783080" cy="137160"/>
            </a:xfrm>
          </p:grpSpPr>
          <p:sp>
            <p:nvSpPr>
              <p:cNvPr id="979" name="Rectangle 9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0" name="Rectangle 9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1" name="Rectangle 9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7" name="Group 946"/>
            <p:cNvGrpSpPr/>
            <p:nvPr/>
          </p:nvGrpSpPr>
          <p:grpSpPr>
            <a:xfrm>
              <a:off x="1201887" y="4645370"/>
              <a:ext cx="1783080" cy="137160"/>
              <a:chOff x="1201887" y="2313650"/>
              <a:chExt cx="1783080" cy="137160"/>
            </a:xfrm>
          </p:grpSpPr>
          <p:sp>
            <p:nvSpPr>
              <p:cNvPr id="976" name="Rectangle 9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7" name="Rectangle 9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8" name="Rectangle 9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8" name="Group 947"/>
            <p:cNvGrpSpPr/>
            <p:nvPr/>
          </p:nvGrpSpPr>
          <p:grpSpPr>
            <a:xfrm>
              <a:off x="1201887" y="4779703"/>
              <a:ext cx="1783080" cy="137160"/>
              <a:chOff x="1201887" y="2313650"/>
              <a:chExt cx="1783080" cy="137160"/>
            </a:xfrm>
          </p:grpSpPr>
          <p:sp>
            <p:nvSpPr>
              <p:cNvPr id="973" name="Rectangle 9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4" name="Rectangle 9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5" name="Rectangle 9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9" name="Group 948"/>
            <p:cNvGrpSpPr/>
            <p:nvPr/>
          </p:nvGrpSpPr>
          <p:grpSpPr>
            <a:xfrm>
              <a:off x="1201887" y="4916863"/>
              <a:ext cx="1783080" cy="137160"/>
              <a:chOff x="1201887" y="2313650"/>
              <a:chExt cx="1783080" cy="137160"/>
            </a:xfrm>
          </p:grpSpPr>
          <p:sp>
            <p:nvSpPr>
              <p:cNvPr id="970" name="Rectangle 9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1" name="Rectangle 9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2" name="Rectangle 9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0" name="Group 949"/>
            <p:cNvGrpSpPr/>
            <p:nvPr/>
          </p:nvGrpSpPr>
          <p:grpSpPr>
            <a:xfrm>
              <a:off x="1201887" y="5054023"/>
              <a:ext cx="1783080" cy="137160"/>
              <a:chOff x="1201887" y="2313650"/>
              <a:chExt cx="1783080" cy="137160"/>
            </a:xfrm>
          </p:grpSpPr>
          <p:sp>
            <p:nvSpPr>
              <p:cNvPr id="967" name="Rectangle 9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8" name="Rectangle 9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9" name="Rectangle 9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1" name="Group 950"/>
            <p:cNvGrpSpPr/>
            <p:nvPr/>
          </p:nvGrpSpPr>
          <p:grpSpPr>
            <a:xfrm>
              <a:off x="1201887" y="5191183"/>
              <a:ext cx="1783080" cy="137160"/>
              <a:chOff x="1201887" y="2313650"/>
              <a:chExt cx="1783080" cy="137160"/>
            </a:xfrm>
          </p:grpSpPr>
          <p:sp>
            <p:nvSpPr>
              <p:cNvPr id="964" name="Rectangle 9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5" name="Rectangle 9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6" name="Rectangle 9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2" name="Group 951"/>
            <p:cNvGrpSpPr/>
            <p:nvPr/>
          </p:nvGrpSpPr>
          <p:grpSpPr>
            <a:xfrm>
              <a:off x="1201887" y="5328343"/>
              <a:ext cx="1783080" cy="137160"/>
              <a:chOff x="1201887" y="2313650"/>
              <a:chExt cx="1783080" cy="137160"/>
            </a:xfrm>
          </p:grpSpPr>
          <p:sp>
            <p:nvSpPr>
              <p:cNvPr id="961" name="Rectangle 9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2" name="Rectangle 9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3" name="Rectangle 9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3" name="Group 952"/>
            <p:cNvGrpSpPr/>
            <p:nvPr/>
          </p:nvGrpSpPr>
          <p:grpSpPr>
            <a:xfrm>
              <a:off x="1201887" y="5464570"/>
              <a:ext cx="1783080" cy="137160"/>
              <a:chOff x="1201887" y="2313650"/>
              <a:chExt cx="1783080" cy="137160"/>
            </a:xfrm>
          </p:grpSpPr>
          <p:sp>
            <p:nvSpPr>
              <p:cNvPr id="958" name="Rectangle 9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9" name="Rectangle 9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0" name="Rectangle 9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4" name="Group 953"/>
            <p:cNvGrpSpPr/>
            <p:nvPr/>
          </p:nvGrpSpPr>
          <p:grpSpPr>
            <a:xfrm>
              <a:off x="1201887" y="5601730"/>
              <a:ext cx="1783080" cy="137160"/>
              <a:chOff x="1201887" y="2313650"/>
              <a:chExt cx="1783080" cy="137160"/>
            </a:xfrm>
          </p:grpSpPr>
          <p:sp>
            <p:nvSpPr>
              <p:cNvPr id="955" name="Rectangle 9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6" name="Rectangle 9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7" name="Rectangle 9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32" name="Group 31"/>
          <p:cNvGrpSpPr/>
          <p:nvPr/>
        </p:nvGrpSpPr>
        <p:grpSpPr>
          <a:xfrm>
            <a:off x="2366226" y="1869796"/>
            <a:ext cx="7233667" cy="1025086"/>
            <a:chOff x="2332896" y="2502677"/>
            <a:chExt cx="10609378" cy="1503459"/>
          </a:xfrm>
        </p:grpSpPr>
        <p:sp>
          <p:nvSpPr>
            <p:cNvPr id="2" name="Oval 1"/>
            <p:cNvSpPr/>
            <p:nvPr/>
          </p:nvSpPr>
          <p:spPr>
            <a:xfrm>
              <a:off x="2332897" y="250267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6" name="Oval 595"/>
            <p:cNvSpPr/>
            <p:nvPr/>
          </p:nvSpPr>
          <p:spPr>
            <a:xfrm>
              <a:off x="3901829" y="2952366"/>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7" name="Oval 596"/>
            <p:cNvSpPr/>
            <p:nvPr/>
          </p:nvSpPr>
          <p:spPr>
            <a:xfrm>
              <a:off x="6659481" y="2850623"/>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8" name="Oval 597"/>
            <p:cNvSpPr/>
            <p:nvPr/>
          </p:nvSpPr>
          <p:spPr>
            <a:xfrm>
              <a:off x="9429555" y="3678091"/>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9" name="Oval 598"/>
            <p:cNvSpPr/>
            <p:nvPr/>
          </p:nvSpPr>
          <p:spPr>
            <a:xfrm>
              <a:off x="6670822" y="373181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0" name="Oval 599"/>
            <p:cNvSpPr/>
            <p:nvPr/>
          </p:nvSpPr>
          <p:spPr>
            <a:xfrm>
              <a:off x="9431621" y="282345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1" name="Oval 600"/>
            <p:cNvSpPr/>
            <p:nvPr/>
          </p:nvSpPr>
          <p:spPr>
            <a:xfrm>
              <a:off x="12174783" y="2677001"/>
              <a:ext cx="709782" cy="273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2" name="Oval 601"/>
            <p:cNvSpPr/>
            <p:nvPr/>
          </p:nvSpPr>
          <p:spPr>
            <a:xfrm>
              <a:off x="2332896" y="362199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 name="Straight Arrow Connector 5"/>
            <p:cNvCxnSpPr>
              <a:stCxn id="2" idx="6"/>
              <a:endCxn id="596" idx="2"/>
            </p:cNvCxnSpPr>
            <p:nvPr/>
          </p:nvCxnSpPr>
          <p:spPr>
            <a:xfrm>
              <a:off x="3042679" y="2639837"/>
              <a:ext cx="859150" cy="44968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a:stCxn id="599" idx="2"/>
              <a:endCxn id="547" idx="3"/>
            </p:cNvCxnSpPr>
            <p:nvPr/>
          </p:nvCxnSpPr>
          <p:spPr>
            <a:xfrm flipH="1" flipV="1">
              <a:off x="2984967" y="3753830"/>
              <a:ext cx="3685855" cy="11514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a:stCxn id="602" idx="6"/>
              <a:endCxn id="596" idx="2"/>
            </p:cNvCxnSpPr>
            <p:nvPr/>
          </p:nvCxnSpPr>
          <p:spPr>
            <a:xfrm flipV="1">
              <a:off x="3042677" y="3089526"/>
              <a:ext cx="859152" cy="66963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a:stCxn id="597" idx="2"/>
              <a:endCxn id="596" idx="6"/>
            </p:cNvCxnSpPr>
            <p:nvPr/>
          </p:nvCxnSpPr>
          <p:spPr>
            <a:xfrm flipH="1">
              <a:off x="4611610" y="2987783"/>
              <a:ext cx="2047870" cy="101743"/>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a:stCxn id="599" idx="7"/>
              <a:endCxn id="600" idx="2"/>
            </p:cNvCxnSpPr>
            <p:nvPr/>
          </p:nvCxnSpPr>
          <p:spPr>
            <a:xfrm flipV="1">
              <a:off x="7276658" y="2960616"/>
              <a:ext cx="2154963" cy="81137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a:stCxn id="600" idx="3"/>
              <a:endCxn id="597" idx="6"/>
            </p:cNvCxnSpPr>
            <p:nvPr/>
          </p:nvCxnSpPr>
          <p:spPr>
            <a:xfrm flipH="1" flipV="1">
              <a:off x="7369262" y="2987783"/>
              <a:ext cx="2166305" cy="6981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a:stCxn id="598" idx="2"/>
              <a:endCxn id="793" idx="1"/>
            </p:cNvCxnSpPr>
            <p:nvPr/>
          </p:nvCxnSpPr>
          <p:spPr>
            <a:xfrm flipH="1">
              <a:off x="7311552" y="3815251"/>
              <a:ext cx="2118003" cy="9911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a:stCxn id="914" idx="1"/>
              <a:endCxn id="600" idx="6"/>
            </p:cNvCxnSpPr>
            <p:nvPr/>
          </p:nvCxnSpPr>
          <p:spPr>
            <a:xfrm flipH="1">
              <a:off x="10141403" y="2796318"/>
              <a:ext cx="2091091" cy="16429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Oval 609"/>
            <p:cNvSpPr/>
            <p:nvPr/>
          </p:nvSpPr>
          <p:spPr>
            <a:xfrm>
              <a:off x="12232493" y="371515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1" name="Straight Arrow Connector 610"/>
            <p:cNvCxnSpPr>
              <a:stCxn id="610" idx="2"/>
              <a:endCxn id="598" idx="6"/>
            </p:cNvCxnSpPr>
            <p:nvPr/>
          </p:nvCxnSpPr>
          <p:spPr>
            <a:xfrm flipH="1" flipV="1">
              <a:off x="10139336" y="3815251"/>
              <a:ext cx="2093156" cy="3706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03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17561"/>
            <a:ext cx="11360800" cy="763600"/>
          </a:xfrm>
        </p:spPr>
        <p:txBody>
          <a:bodyPr>
            <a:normAutofit fontScale="90000"/>
          </a:bodyPr>
          <a:lstStyle/>
          <a:p>
            <a:r>
              <a:rPr lang="en-US" dirty="0"/>
              <a:t>NLP Processed Documents are Graphs</a:t>
            </a:r>
          </a:p>
        </p:txBody>
      </p:sp>
      <p:sp>
        <p:nvSpPr>
          <p:cNvPr id="3" name="Text Placeholder 2"/>
          <p:cNvSpPr>
            <a:spLocks noGrp="1"/>
          </p:cNvSpPr>
          <p:nvPr>
            <p:ph type="body" idx="1"/>
          </p:nvPr>
        </p:nvSpPr>
        <p:spPr>
          <a:xfrm>
            <a:off x="1157925" y="5638418"/>
            <a:ext cx="9876150" cy="715815"/>
          </a:xfrm>
        </p:spPr>
        <p:txBody>
          <a:bodyPr>
            <a:normAutofit fontScale="85000" lnSpcReduction="10000"/>
          </a:bodyPr>
          <a:lstStyle/>
          <a:p>
            <a:pPr marL="0" indent="0">
              <a:buNone/>
            </a:pPr>
            <a:r>
              <a:rPr lang="en-US" i="1" dirty="0"/>
              <a:t> Facts can be extracted directly from text documents and placed into a graphs</a:t>
            </a:r>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a:p>
        </p:txBody>
      </p:sp>
      <p:sp>
        <p:nvSpPr>
          <p:cNvPr id="5" name="TextBox 4"/>
          <p:cNvSpPr txBox="1"/>
          <p:nvPr/>
        </p:nvSpPr>
        <p:spPr>
          <a:xfrm>
            <a:off x="1539169" y="1462961"/>
            <a:ext cx="9494906" cy="1141979"/>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364" b="1" dirty="0"/>
              <a:t>THIS SERVICES AGREEMENT </a:t>
            </a:r>
            <a:r>
              <a:rPr lang="en-US" sz="1364" dirty="0"/>
              <a:t>(this "Agreement"), </a:t>
            </a:r>
            <a:r>
              <a:rPr lang="en-US" sz="1364" u="sng" dirty="0">
                <a:solidFill>
                  <a:schemeClr val="accent1"/>
                </a:solidFill>
              </a:rPr>
              <a:t>effective as of March 15, 2018 </a:t>
            </a:r>
            <a:r>
              <a:rPr lang="en-US" sz="1364" dirty="0"/>
              <a:t>(the "Effective Date"), is entered into by and between </a:t>
            </a:r>
            <a:r>
              <a:rPr lang="en-US" sz="1364" u="sng" dirty="0">
                <a:solidFill>
                  <a:schemeClr val="accent1"/>
                </a:solidFill>
              </a:rPr>
              <a:t>Acme Services, Inc. </a:t>
            </a:r>
            <a:r>
              <a:rPr lang="en-US" sz="1364" dirty="0"/>
              <a:t>("Company") and </a:t>
            </a:r>
            <a:r>
              <a:rPr lang="en-US" sz="1364" u="sng" dirty="0">
                <a:solidFill>
                  <a:schemeClr val="accent1"/>
                </a:solidFill>
              </a:rPr>
              <a:t>United HealthCare Services, Inc</a:t>
            </a:r>
            <a:r>
              <a:rPr lang="en-US" sz="1364" dirty="0"/>
              <a:t>., for the purpose of setting forth the terms and conditions under which Company will provide certain services to United HealthCare Services, Inc. and its Affiliates (collectively, "UHS"). As used herein, "Affiliate" means any entity directly or indirectly controlled by, controlling, or under common control with United HealthCare Services, Inc. Any Affiliate may receive Services (as defined below) under this Agreement. </a:t>
            </a:r>
          </a:p>
        </p:txBody>
      </p:sp>
      <p:sp>
        <p:nvSpPr>
          <p:cNvPr id="6" name="Oval 5"/>
          <p:cNvSpPr/>
          <p:nvPr/>
        </p:nvSpPr>
        <p:spPr>
          <a:xfrm>
            <a:off x="1649786" y="3906177"/>
            <a:ext cx="1696614" cy="518832"/>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000" b="1" dirty="0"/>
              <a:t>Contract</a:t>
            </a:r>
          </a:p>
        </p:txBody>
      </p:sp>
      <p:sp>
        <p:nvSpPr>
          <p:cNvPr id="7" name="Oval 6"/>
          <p:cNvSpPr/>
          <p:nvPr/>
        </p:nvSpPr>
        <p:spPr>
          <a:xfrm>
            <a:off x="6965674" y="3214702"/>
            <a:ext cx="2375356"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a:t>March </a:t>
            </a:r>
            <a:r>
              <a:rPr lang="en-US" b="1" dirty="0"/>
              <a:t>15 2018</a:t>
            </a:r>
          </a:p>
        </p:txBody>
      </p:sp>
      <p:sp>
        <p:nvSpPr>
          <p:cNvPr id="8" name="Rectangle 7"/>
          <p:cNvSpPr/>
          <p:nvPr/>
        </p:nvSpPr>
        <p:spPr>
          <a:xfrm>
            <a:off x="4179641" y="3299394"/>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Effective Date</a:t>
            </a:r>
            <a:endParaRPr lang="en-US" sz="1600" b="1" dirty="0" err="1">
              <a:solidFill>
                <a:schemeClr val="tx1"/>
              </a:solidFill>
            </a:endParaRPr>
          </a:p>
        </p:txBody>
      </p:sp>
      <p:sp>
        <p:nvSpPr>
          <p:cNvPr id="9" name="Rectangle 8"/>
          <p:cNvSpPr/>
          <p:nvPr/>
        </p:nvSpPr>
        <p:spPr>
          <a:xfrm>
            <a:off x="4179643" y="3974683"/>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dirty="0">
                <a:solidFill>
                  <a:schemeClr val="tx1"/>
                </a:solidFill>
              </a:rPr>
              <a:t>Service Provider</a:t>
            </a:r>
          </a:p>
        </p:txBody>
      </p:sp>
      <p:sp>
        <p:nvSpPr>
          <p:cNvPr id="10" name="Oval 9"/>
          <p:cNvSpPr/>
          <p:nvPr/>
        </p:nvSpPr>
        <p:spPr>
          <a:xfrm>
            <a:off x="6965674" y="3906177"/>
            <a:ext cx="3248439"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Acme Services Inc.</a:t>
            </a:r>
          </a:p>
        </p:txBody>
      </p:sp>
      <p:sp>
        <p:nvSpPr>
          <p:cNvPr id="11" name="Rectangle 10"/>
          <p:cNvSpPr/>
          <p:nvPr/>
        </p:nvSpPr>
        <p:spPr>
          <a:xfrm>
            <a:off x="4179641" y="4613257"/>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Service Consumer</a:t>
            </a:r>
            <a:endParaRPr lang="en-US" sz="1600" b="1" dirty="0">
              <a:solidFill>
                <a:schemeClr val="tx1"/>
              </a:solidFill>
            </a:endParaRPr>
          </a:p>
        </p:txBody>
      </p:sp>
      <p:sp>
        <p:nvSpPr>
          <p:cNvPr id="12" name="Oval 11"/>
          <p:cNvSpPr/>
          <p:nvPr/>
        </p:nvSpPr>
        <p:spPr>
          <a:xfrm>
            <a:off x="6965674" y="4546791"/>
            <a:ext cx="3432408"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United HealthCare </a:t>
            </a:r>
          </a:p>
        </p:txBody>
      </p:sp>
      <p:cxnSp>
        <p:nvCxnSpPr>
          <p:cNvPr id="14" name="Straight Arrow Connector 13"/>
          <p:cNvCxnSpPr>
            <a:stCxn id="6" idx="6"/>
            <a:endCxn id="8" idx="1"/>
          </p:cNvCxnSpPr>
          <p:nvPr/>
        </p:nvCxnSpPr>
        <p:spPr>
          <a:xfrm flipV="1">
            <a:off x="3346400" y="3492344"/>
            <a:ext cx="833241" cy="67324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1"/>
          </p:cNvCxnSpPr>
          <p:nvPr/>
        </p:nvCxnSpPr>
        <p:spPr>
          <a:xfrm>
            <a:off x="3346400" y="4165593"/>
            <a:ext cx="833243" cy="204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1" idx="1"/>
          </p:cNvCxnSpPr>
          <p:nvPr/>
        </p:nvCxnSpPr>
        <p:spPr>
          <a:xfrm>
            <a:off x="3346400" y="4165593"/>
            <a:ext cx="833241" cy="6406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7" idx="2"/>
          </p:cNvCxnSpPr>
          <p:nvPr/>
        </p:nvCxnSpPr>
        <p:spPr>
          <a:xfrm>
            <a:off x="6223756" y="3474118"/>
            <a:ext cx="741918"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23757" y="4157477"/>
            <a:ext cx="83808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12" idx="2"/>
          </p:cNvCxnSpPr>
          <p:nvPr/>
        </p:nvCxnSpPr>
        <p:spPr>
          <a:xfrm flipV="1">
            <a:off x="6223756" y="4806207"/>
            <a:ext cx="741918" cy="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098362" y="2989986"/>
            <a:ext cx="904287" cy="302262"/>
          </a:xfrm>
          <a:prstGeom prst="rect">
            <a:avLst/>
          </a:prstGeom>
          <a:noFill/>
        </p:spPr>
        <p:txBody>
          <a:bodyPr wrap="none" rtlCol="0">
            <a:spAutoFit/>
          </a:bodyPr>
          <a:lstStyle/>
          <a:p>
            <a:r>
              <a:rPr lang="en-US" sz="1364" dirty="0"/>
              <a:t>type=date</a:t>
            </a:r>
          </a:p>
        </p:txBody>
      </p:sp>
      <p:sp>
        <p:nvSpPr>
          <p:cNvPr id="38" name="TextBox 37"/>
          <p:cNvSpPr txBox="1"/>
          <p:nvPr/>
        </p:nvSpPr>
        <p:spPr>
          <a:xfrm>
            <a:off x="9706283" y="3605910"/>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39" name="TextBox 38"/>
          <p:cNvSpPr txBox="1"/>
          <p:nvPr/>
        </p:nvSpPr>
        <p:spPr>
          <a:xfrm>
            <a:off x="9953280" y="4335288"/>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40" name="TextBox 39"/>
          <p:cNvSpPr txBox="1"/>
          <p:nvPr/>
        </p:nvSpPr>
        <p:spPr>
          <a:xfrm>
            <a:off x="4543629" y="5059236"/>
            <a:ext cx="1007712" cy="281167"/>
          </a:xfrm>
          <a:prstGeom prst="rect">
            <a:avLst/>
          </a:prstGeom>
          <a:noFill/>
        </p:spPr>
        <p:txBody>
          <a:bodyPr wrap="none" rtlCol="0">
            <a:spAutoFit/>
          </a:bodyPr>
          <a:lstStyle/>
          <a:p>
            <a:r>
              <a:rPr lang="en-US" sz="1227"/>
              <a:t>relationships</a:t>
            </a:r>
            <a:endParaRPr lang="en-US" sz="1227" dirty="0"/>
          </a:p>
        </p:txBody>
      </p:sp>
    </p:spTree>
    <p:extLst>
      <p:ext uri="{BB962C8B-B14F-4D97-AF65-F5344CB8AC3E}">
        <p14:creationId xmlns:p14="http://schemas.microsoft.com/office/powerpoint/2010/main" val="2542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51368" y="1071563"/>
            <a:ext cx="9793432" cy="5160818"/>
          </a:xfrm>
          <a:prstGeom prst="rect">
            <a:avLst/>
          </a:prstGeom>
        </p:spPr>
      </p:pic>
      <p:sp>
        <p:nvSpPr>
          <p:cNvPr id="20" name="Rectangle 19"/>
          <p:cNvSpPr/>
          <p:nvPr/>
        </p:nvSpPr>
        <p:spPr>
          <a:xfrm>
            <a:off x="7644895" y="1071563"/>
            <a:ext cx="2055451" cy="17729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 name="Slide Number Placeholder 3"/>
          <p:cNvSpPr>
            <a:spLocks noGrp="1"/>
          </p:cNvSpPr>
          <p:nvPr>
            <p:ph type="sldNum" sz="quarter" idx="12"/>
          </p:nvPr>
        </p:nvSpPr>
        <p:spPr/>
        <p:txBody>
          <a:bodyPr/>
          <a:lstStyle/>
          <a:p>
            <a:fld id="{00000000-1234-1234-1234-123412341234}" type="slidenum">
              <a:rPr lang="en" smtClean="0"/>
              <a:pPr/>
              <a:t>22</a:t>
            </a:fld>
            <a:endParaRPr lang="en"/>
          </a:p>
        </p:txBody>
      </p:sp>
      <p:sp>
        <p:nvSpPr>
          <p:cNvPr id="2" name="Title 1"/>
          <p:cNvSpPr>
            <a:spLocks noGrp="1"/>
          </p:cNvSpPr>
          <p:nvPr>
            <p:ph type="title" idx="4294967295"/>
          </p:nvPr>
        </p:nvSpPr>
        <p:spPr>
          <a:xfrm>
            <a:off x="998234" y="212854"/>
            <a:ext cx="10299700" cy="566738"/>
          </a:xfrm>
        </p:spPr>
        <p:txBody>
          <a:bodyPr>
            <a:normAutofit fontScale="90000"/>
          </a:bodyPr>
          <a:lstStyle/>
          <a:p>
            <a:r>
              <a:rPr lang="en-US" dirty="0"/>
              <a:t>Medical Vocabularies are Graphs (UMLS)</a:t>
            </a:r>
          </a:p>
        </p:txBody>
      </p:sp>
      <p:sp>
        <p:nvSpPr>
          <p:cNvPr id="6" name="Rectangle 5"/>
          <p:cNvSpPr/>
          <p:nvPr/>
        </p:nvSpPr>
        <p:spPr>
          <a:xfrm>
            <a:off x="7800759" y="1188460"/>
            <a:ext cx="389659" cy="136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 name="TextBox 6"/>
          <p:cNvSpPr txBox="1"/>
          <p:nvPr/>
        </p:nvSpPr>
        <p:spPr>
          <a:xfrm>
            <a:off x="8231777" y="1141235"/>
            <a:ext cx="484428" cy="260199"/>
          </a:xfrm>
          <a:prstGeom prst="rect">
            <a:avLst/>
          </a:prstGeom>
          <a:noFill/>
        </p:spPr>
        <p:txBody>
          <a:bodyPr wrap="none" rtlCol="0">
            <a:spAutoFit/>
          </a:bodyPr>
          <a:lstStyle/>
          <a:p>
            <a:r>
              <a:rPr lang="en-US" sz="1091"/>
              <a:t>Gene</a:t>
            </a:r>
            <a:endParaRPr lang="en-US" sz="1091" dirty="0"/>
          </a:p>
        </p:txBody>
      </p:sp>
      <p:sp>
        <p:nvSpPr>
          <p:cNvPr id="8" name="Rectangle 7"/>
          <p:cNvSpPr/>
          <p:nvPr/>
        </p:nvSpPr>
        <p:spPr>
          <a:xfrm>
            <a:off x="7800759" y="1422255"/>
            <a:ext cx="389659" cy="1363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TextBox 8"/>
          <p:cNvSpPr txBox="1"/>
          <p:nvPr/>
        </p:nvSpPr>
        <p:spPr>
          <a:xfrm>
            <a:off x="8231777" y="1375029"/>
            <a:ext cx="458780" cy="260199"/>
          </a:xfrm>
          <a:prstGeom prst="rect">
            <a:avLst/>
          </a:prstGeom>
          <a:noFill/>
        </p:spPr>
        <p:txBody>
          <a:bodyPr wrap="none" rtlCol="0">
            <a:spAutoFit/>
          </a:bodyPr>
          <a:lstStyle/>
          <a:p>
            <a:r>
              <a:rPr lang="en-US" sz="1091" dirty="0"/>
              <a:t>Drug</a:t>
            </a:r>
          </a:p>
        </p:txBody>
      </p:sp>
      <p:sp>
        <p:nvSpPr>
          <p:cNvPr id="10" name="Rectangle 9"/>
          <p:cNvSpPr/>
          <p:nvPr/>
        </p:nvSpPr>
        <p:spPr>
          <a:xfrm>
            <a:off x="7800759" y="1664710"/>
            <a:ext cx="389659" cy="1363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TextBox 10"/>
          <p:cNvSpPr txBox="1"/>
          <p:nvPr/>
        </p:nvSpPr>
        <p:spPr>
          <a:xfrm>
            <a:off x="8234203" y="1617485"/>
            <a:ext cx="768159" cy="260199"/>
          </a:xfrm>
          <a:prstGeom prst="rect">
            <a:avLst/>
          </a:prstGeom>
          <a:noFill/>
        </p:spPr>
        <p:txBody>
          <a:bodyPr wrap="none" rtlCol="0">
            <a:spAutoFit/>
          </a:bodyPr>
          <a:lstStyle/>
          <a:p>
            <a:r>
              <a:rPr lang="en-US" sz="1091" dirty="0"/>
              <a:t>Publishing</a:t>
            </a:r>
          </a:p>
        </p:txBody>
      </p:sp>
      <p:sp>
        <p:nvSpPr>
          <p:cNvPr id="12" name="Rectangle 11"/>
          <p:cNvSpPr/>
          <p:nvPr/>
        </p:nvSpPr>
        <p:spPr>
          <a:xfrm>
            <a:off x="7800759" y="1887000"/>
            <a:ext cx="389659" cy="136381"/>
          </a:xfrm>
          <a:prstGeom prst="rect">
            <a:avLst/>
          </a:prstGeom>
          <a:solidFill>
            <a:srgbClr val="FFD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3" name="TextBox 12"/>
          <p:cNvSpPr txBox="1"/>
          <p:nvPr/>
        </p:nvSpPr>
        <p:spPr>
          <a:xfrm>
            <a:off x="8231179" y="1848317"/>
            <a:ext cx="704039" cy="260199"/>
          </a:xfrm>
          <a:prstGeom prst="rect">
            <a:avLst/>
          </a:prstGeom>
          <a:noFill/>
        </p:spPr>
        <p:txBody>
          <a:bodyPr wrap="none" rtlCol="0">
            <a:spAutoFit/>
          </a:bodyPr>
          <a:lstStyle/>
          <a:p>
            <a:r>
              <a:rPr lang="en-US" sz="1091" dirty="0"/>
              <a:t>Anatomy</a:t>
            </a:r>
          </a:p>
        </p:txBody>
      </p:sp>
      <p:sp>
        <p:nvSpPr>
          <p:cNvPr id="14" name="Rectangle 13"/>
          <p:cNvSpPr/>
          <p:nvPr/>
        </p:nvSpPr>
        <p:spPr>
          <a:xfrm>
            <a:off x="7800759" y="2120794"/>
            <a:ext cx="389659" cy="13638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5" name="TextBox 14"/>
          <p:cNvSpPr txBox="1"/>
          <p:nvPr/>
        </p:nvSpPr>
        <p:spPr>
          <a:xfrm>
            <a:off x="8226754" y="2056818"/>
            <a:ext cx="1151277" cy="260199"/>
          </a:xfrm>
          <a:prstGeom prst="rect">
            <a:avLst/>
          </a:prstGeom>
          <a:noFill/>
        </p:spPr>
        <p:txBody>
          <a:bodyPr wrap="none" rtlCol="0">
            <a:spAutoFit/>
          </a:bodyPr>
          <a:lstStyle/>
          <a:p>
            <a:r>
              <a:rPr lang="en-US" sz="1091" dirty="0"/>
              <a:t>Diagnosis Coding</a:t>
            </a:r>
          </a:p>
        </p:txBody>
      </p:sp>
      <p:sp>
        <p:nvSpPr>
          <p:cNvPr id="16" name="Rectangle 15"/>
          <p:cNvSpPr/>
          <p:nvPr/>
        </p:nvSpPr>
        <p:spPr>
          <a:xfrm>
            <a:off x="7800161" y="2361587"/>
            <a:ext cx="389659" cy="13638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7" name="TextBox 16"/>
          <p:cNvSpPr txBox="1"/>
          <p:nvPr/>
        </p:nvSpPr>
        <p:spPr>
          <a:xfrm>
            <a:off x="8231180" y="2287650"/>
            <a:ext cx="816249" cy="260199"/>
          </a:xfrm>
          <a:prstGeom prst="rect">
            <a:avLst/>
          </a:prstGeom>
          <a:noFill/>
        </p:spPr>
        <p:txBody>
          <a:bodyPr wrap="none" rtlCol="0">
            <a:spAutoFit/>
          </a:bodyPr>
          <a:lstStyle/>
          <a:p>
            <a:r>
              <a:rPr lang="en-US" sz="1091" dirty="0"/>
              <a:t>Integration</a:t>
            </a:r>
          </a:p>
        </p:txBody>
      </p:sp>
      <p:sp>
        <p:nvSpPr>
          <p:cNvPr id="18" name="Rectangle 17"/>
          <p:cNvSpPr/>
          <p:nvPr/>
        </p:nvSpPr>
        <p:spPr>
          <a:xfrm>
            <a:off x="7800161" y="2601876"/>
            <a:ext cx="389659" cy="136381"/>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9" name="TextBox 18"/>
          <p:cNvSpPr txBox="1"/>
          <p:nvPr/>
        </p:nvSpPr>
        <p:spPr>
          <a:xfrm>
            <a:off x="8238665" y="2528443"/>
            <a:ext cx="825867" cy="260199"/>
          </a:xfrm>
          <a:prstGeom prst="rect">
            <a:avLst/>
          </a:prstGeom>
          <a:noFill/>
        </p:spPr>
        <p:txBody>
          <a:bodyPr wrap="none" rtlCol="0">
            <a:spAutoFit/>
          </a:bodyPr>
          <a:lstStyle/>
          <a:p>
            <a:r>
              <a:rPr lang="en-US" sz="1091" dirty="0"/>
              <a:t>Procedures</a:t>
            </a:r>
          </a:p>
        </p:txBody>
      </p:sp>
    </p:spTree>
    <p:extLst>
      <p:ext uri="{BB962C8B-B14F-4D97-AF65-F5344CB8AC3E}">
        <p14:creationId xmlns:p14="http://schemas.microsoft.com/office/powerpoint/2010/main" val="2521972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9" y="312302"/>
            <a:ext cx="11288111" cy="769992"/>
          </a:xfrm>
        </p:spPr>
        <p:txBody>
          <a:bodyPr>
            <a:normAutofit/>
          </a:bodyPr>
          <a:lstStyle/>
          <a:p>
            <a:r>
              <a:rPr lang="en-US" dirty="0"/>
              <a:t>Sample Graph Traversal Patterns</a:t>
            </a:r>
          </a:p>
        </p:txBody>
      </p:sp>
      <p:sp>
        <p:nvSpPr>
          <p:cNvPr id="4" name="Slide Number Placeholder 3"/>
          <p:cNvSpPr>
            <a:spLocks noGrp="1"/>
          </p:cNvSpPr>
          <p:nvPr>
            <p:ph type="sldNum" sz="quarter" idx="12"/>
          </p:nvPr>
        </p:nvSpPr>
        <p:spPr/>
        <p:txBody>
          <a:bodyPr/>
          <a:lstStyle/>
          <a:p>
            <a:fld id="{00000000-1234-1234-1234-123412341234}" type="slidenum">
              <a:rPr lang="en" smtClean="0"/>
              <a:pPr/>
              <a:t>23</a:t>
            </a:fld>
            <a:endParaRPr lang="en"/>
          </a:p>
        </p:txBody>
      </p:sp>
      <p:sp>
        <p:nvSpPr>
          <p:cNvPr id="5" name="TextBox 4"/>
          <p:cNvSpPr txBox="1"/>
          <p:nvPr/>
        </p:nvSpPr>
        <p:spPr>
          <a:xfrm>
            <a:off x="1264185" y="1458982"/>
            <a:ext cx="2026227" cy="892552"/>
          </a:xfrm>
          <a:prstGeom prst="rect">
            <a:avLst/>
          </a:prstGeom>
          <a:noFill/>
        </p:spPr>
        <p:txBody>
          <a:bodyPr wrap="square" rtlCol="0">
            <a:spAutoFit/>
          </a:bodyPr>
          <a:lstStyle/>
          <a:p>
            <a:r>
              <a:rPr lang="en-US" sz="2400" b="1" dirty="0"/>
              <a:t>Dependencies</a:t>
            </a:r>
          </a:p>
          <a:p>
            <a:pPr marL="233789" indent="-233789">
              <a:buFont typeface="Arial" charset="0"/>
              <a:buChar char="•"/>
            </a:pPr>
            <a:r>
              <a:rPr lang="en-US" sz="1400" dirty="0"/>
              <a:t>Failure chains</a:t>
            </a:r>
          </a:p>
          <a:p>
            <a:pPr marL="233789" indent="-233789">
              <a:buFont typeface="Arial" charset="0"/>
              <a:buChar char="•"/>
            </a:pPr>
            <a:r>
              <a:rPr lang="en-US" sz="1400" dirty="0"/>
              <a:t>Order of operations</a:t>
            </a:r>
          </a:p>
        </p:txBody>
      </p:sp>
      <p:sp>
        <p:nvSpPr>
          <p:cNvPr id="6" name="TextBox 5"/>
          <p:cNvSpPr txBox="1"/>
          <p:nvPr/>
        </p:nvSpPr>
        <p:spPr>
          <a:xfrm>
            <a:off x="4928959" y="1458982"/>
            <a:ext cx="2239217" cy="892552"/>
          </a:xfrm>
          <a:prstGeom prst="rect">
            <a:avLst/>
          </a:prstGeom>
          <a:noFill/>
        </p:spPr>
        <p:txBody>
          <a:bodyPr wrap="square" rtlCol="0">
            <a:spAutoFit/>
          </a:bodyPr>
          <a:lstStyle/>
          <a:p>
            <a:r>
              <a:rPr lang="en-US" sz="2400" b="1" dirty="0"/>
              <a:t>Clustering</a:t>
            </a:r>
          </a:p>
          <a:p>
            <a:pPr marL="233789" indent="-233789">
              <a:buFont typeface="Arial" charset="0"/>
              <a:buChar char="•"/>
            </a:pPr>
            <a:r>
              <a:rPr lang="en-US" sz="1400" dirty="0"/>
              <a:t>Finding related items</a:t>
            </a:r>
          </a:p>
          <a:p>
            <a:pPr marL="233789" indent="-233789">
              <a:buFont typeface="Arial" charset="0"/>
              <a:buChar char="•"/>
            </a:pPr>
            <a:r>
              <a:rPr lang="en-US" sz="1400" dirty="0"/>
              <a:t>Friends, fraud networks</a:t>
            </a:r>
          </a:p>
        </p:txBody>
      </p:sp>
      <p:sp>
        <p:nvSpPr>
          <p:cNvPr id="7" name="TextBox 6"/>
          <p:cNvSpPr txBox="1"/>
          <p:nvPr/>
        </p:nvSpPr>
        <p:spPr>
          <a:xfrm>
            <a:off x="7834841" y="1469621"/>
            <a:ext cx="2463402" cy="892552"/>
          </a:xfrm>
          <a:prstGeom prst="rect">
            <a:avLst/>
          </a:prstGeom>
          <a:noFill/>
        </p:spPr>
        <p:txBody>
          <a:bodyPr wrap="square" rtlCol="0">
            <a:spAutoFit/>
          </a:bodyPr>
          <a:lstStyle/>
          <a:p>
            <a:r>
              <a:rPr lang="en-US" sz="2400" b="1" dirty="0"/>
              <a:t>Similarity</a:t>
            </a:r>
          </a:p>
          <a:p>
            <a:pPr marL="233789" indent="-233789">
              <a:buFont typeface="Arial" charset="0"/>
              <a:buChar char="•"/>
            </a:pPr>
            <a:r>
              <a:rPr lang="en-US" sz="1400" dirty="0"/>
              <a:t>Similar paths and patterns</a:t>
            </a:r>
          </a:p>
          <a:p>
            <a:endParaRPr lang="en-US" sz="1400" dirty="0"/>
          </a:p>
        </p:txBody>
      </p:sp>
      <p:sp>
        <p:nvSpPr>
          <p:cNvPr id="8" name="TextBox 7"/>
          <p:cNvSpPr txBox="1"/>
          <p:nvPr/>
        </p:nvSpPr>
        <p:spPr>
          <a:xfrm>
            <a:off x="1281925" y="3964639"/>
            <a:ext cx="3238168" cy="954107"/>
          </a:xfrm>
          <a:prstGeom prst="rect">
            <a:avLst/>
          </a:prstGeom>
          <a:noFill/>
        </p:spPr>
        <p:txBody>
          <a:bodyPr wrap="square" rtlCol="0">
            <a:spAutoFit/>
          </a:bodyPr>
          <a:lstStyle/>
          <a:p>
            <a:r>
              <a:rPr lang="en-US" sz="2400" b="1" dirty="0"/>
              <a:t>Matching/Categorizing</a:t>
            </a:r>
          </a:p>
          <a:p>
            <a:pPr marL="233789" indent="-233789">
              <a:buFont typeface="Arial" charset="0"/>
              <a:buChar char="•"/>
            </a:pPr>
            <a:r>
              <a:rPr lang="en-US" sz="1400" dirty="0"/>
              <a:t>Look for and tag specific patterns</a:t>
            </a:r>
          </a:p>
          <a:p>
            <a:endParaRPr lang="en-US" dirty="0"/>
          </a:p>
        </p:txBody>
      </p:sp>
      <p:sp>
        <p:nvSpPr>
          <p:cNvPr id="9" name="TextBox 8"/>
          <p:cNvSpPr txBox="1"/>
          <p:nvPr/>
        </p:nvSpPr>
        <p:spPr>
          <a:xfrm>
            <a:off x="4786082" y="3951244"/>
            <a:ext cx="2593590" cy="1292662"/>
          </a:xfrm>
          <a:prstGeom prst="rect">
            <a:avLst/>
          </a:prstGeom>
          <a:noFill/>
        </p:spPr>
        <p:txBody>
          <a:bodyPr wrap="square" rtlCol="0">
            <a:spAutoFit/>
          </a:bodyPr>
          <a:lstStyle/>
          <a:p>
            <a:r>
              <a:rPr lang="en-US" sz="2400" b="1" dirty="0"/>
              <a:t>Flow/Cost</a:t>
            </a:r>
          </a:p>
          <a:p>
            <a:pPr marL="233789" indent="-233789">
              <a:buFont typeface="Arial" charset="0"/>
              <a:buChar char="•"/>
            </a:pPr>
            <a:r>
              <a:rPr lang="en-US" dirty="0"/>
              <a:t>Optimize costs based on routing</a:t>
            </a:r>
          </a:p>
          <a:p>
            <a:pPr marL="233789" indent="-233789">
              <a:buFont typeface="Arial" charset="0"/>
              <a:buChar char="•"/>
            </a:pPr>
            <a:r>
              <a:rPr lang="en-US" dirty="0"/>
              <a:t>Path optimization</a:t>
            </a:r>
          </a:p>
        </p:txBody>
      </p:sp>
      <p:sp>
        <p:nvSpPr>
          <p:cNvPr id="10" name="TextBox 9"/>
          <p:cNvSpPr txBox="1"/>
          <p:nvPr/>
        </p:nvSpPr>
        <p:spPr>
          <a:xfrm>
            <a:off x="7816656" y="3994438"/>
            <a:ext cx="2929633" cy="892552"/>
          </a:xfrm>
          <a:prstGeom prst="rect">
            <a:avLst/>
          </a:prstGeom>
          <a:noFill/>
        </p:spPr>
        <p:txBody>
          <a:bodyPr wrap="square" rtlCol="0">
            <a:spAutoFit/>
          </a:bodyPr>
          <a:lstStyle/>
          <a:p>
            <a:r>
              <a:rPr lang="en-US" sz="2400" b="1" dirty="0"/>
              <a:t>Centrality/Search</a:t>
            </a:r>
          </a:p>
          <a:p>
            <a:pPr marL="233789" indent="-233789">
              <a:buFont typeface="Arial" charset="0"/>
              <a:buChar char="•"/>
            </a:pPr>
            <a:r>
              <a:rPr lang="en-US" sz="1400" dirty="0"/>
              <a:t>Which nodes are the most connected or relevant?</a:t>
            </a:r>
          </a:p>
        </p:txBody>
      </p:sp>
      <p:sp>
        <p:nvSpPr>
          <p:cNvPr id="11" name="Rectangle 10"/>
          <p:cNvSpPr/>
          <p:nvPr/>
        </p:nvSpPr>
        <p:spPr>
          <a:xfrm>
            <a:off x="1254038" y="2462534"/>
            <a:ext cx="474085" cy="282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solidFill>
                  <a:schemeClr val="tx1"/>
                </a:solidFill>
              </a:rPr>
              <a:t>API</a:t>
            </a:r>
          </a:p>
        </p:txBody>
      </p:sp>
      <p:sp>
        <p:nvSpPr>
          <p:cNvPr id="12" name="Rectangle 11"/>
          <p:cNvSpPr/>
          <p:nvPr/>
        </p:nvSpPr>
        <p:spPr>
          <a:xfrm>
            <a:off x="2208127" y="2462534"/>
            <a:ext cx="638221" cy="282503"/>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Server</a:t>
            </a:r>
          </a:p>
        </p:txBody>
      </p:sp>
      <p:sp>
        <p:nvSpPr>
          <p:cNvPr id="13" name="Rectangle 12"/>
          <p:cNvSpPr/>
          <p:nvPr/>
        </p:nvSpPr>
        <p:spPr>
          <a:xfrm>
            <a:off x="3228432" y="2462186"/>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Auth</a:t>
            </a:r>
          </a:p>
        </p:txBody>
      </p:sp>
      <p:cxnSp>
        <p:nvCxnSpPr>
          <p:cNvPr id="15" name="Straight Arrow Connector 14"/>
          <p:cNvCxnSpPr>
            <a:cxnSpLocks/>
            <a:stCxn id="11" idx="3"/>
            <a:endCxn id="12" idx="1"/>
          </p:cNvCxnSpPr>
          <p:nvPr/>
        </p:nvCxnSpPr>
        <p:spPr>
          <a:xfrm>
            <a:off x="1728123" y="2603786"/>
            <a:ext cx="480004"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2846348" y="2603438"/>
            <a:ext cx="382084" cy="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09574" y="263556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5" name="Oval 24"/>
          <p:cNvSpPr/>
          <p:nvPr/>
        </p:nvSpPr>
        <p:spPr>
          <a:xfrm>
            <a:off x="5619377" y="2639075"/>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6" name="Oval 25"/>
          <p:cNvSpPr/>
          <p:nvPr/>
        </p:nvSpPr>
        <p:spPr>
          <a:xfrm>
            <a:off x="6127560" y="2635562"/>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27" name="Straight Arrow Connector 26"/>
          <p:cNvCxnSpPr/>
          <p:nvPr/>
        </p:nvCxnSpPr>
        <p:spPr>
          <a:xfrm>
            <a:off x="5392078"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01881"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929480" y="335245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0" name="Oval 29"/>
          <p:cNvSpPr/>
          <p:nvPr/>
        </p:nvSpPr>
        <p:spPr>
          <a:xfrm>
            <a:off x="5557684" y="2987606"/>
            <a:ext cx="282503" cy="282503"/>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32" name="Straight Arrow Connector 31"/>
          <p:cNvCxnSpPr>
            <a:stCxn id="24" idx="5"/>
            <a:endCxn id="30" idx="1"/>
          </p:cNvCxnSpPr>
          <p:nvPr/>
        </p:nvCxnSpPr>
        <p:spPr>
          <a:xfrm>
            <a:off x="5350705" y="2876695"/>
            <a:ext cx="248350" cy="1522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5798816" y="3228739"/>
            <a:ext cx="172036" cy="16508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08499" y="5430589"/>
            <a:ext cx="1342696" cy="664887"/>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482961" y="5066095"/>
            <a:ext cx="1266781" cy="1067744"/>
            <a:chOff x="10276683" y="6937766"/>
            <a:chExt cx="1857946" cy="1566025"/>
          </a:xfrm>
        </p:grpSpPr>
        <p:sp>
          <p:nvSpPr>
            <p:cNvPr id="58" name="Oval 57"/>
            <p:cNvSpPr/>
            <p:nvPr/>
          </p:nvSpPr>
          <p:spPr>
            <a:xfrm>
              <a:off x="11010307" y="755187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 name="Straight Arrow Connector 60"/>
            <p:cNvCxnSpPr>
              <a:cxnSpLocks/>
              <a:stCxn id="59" idx="3"/>
              <a:endCxn id="58" idx="7"/>
            </p:cNvCxnSpPr>
            <p:nvPr/>
          </p:nvCxnSpPr>
          <p:spPr>
            <a:xfrm flipH="1">
              <a:off x="11363966" y="7291425"/>
              <a:ext cx="41700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60" idx="1"/>
              <a:endCxn id="58" idx="5"/>
            </p:cNvCxnSpPr>
            <p:nvPr/>
          </p:nvCxnSpPr>
          <p:spPr>
            <a:xfrm flipH="1" flipV="1">
              <a:off x="11363966" y="7905533"/>
              <a:ext cx="377764" cy="244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75" name="Straight Arrow Connector 74"/>
            <p:cNvCxnSpPr>
              <a:cxnSpLocks/>
              <a:stCxn id="72" idx="7"/>
              <a:endCxn id="58" idx="3"/>
            </p:cNvCxnSpPr>
            <p:nvPr/>
          </p:nvCxnSpPr>
          <p:spPr>
            <a:xfrm flipV="1">
              <a:off x="10630342" y="7905533"/>
              <a:ext cx="440644" cy="18055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71" idx="5"/>
              <a:endCxn id="58" idx="1"/>
            </p:cNvCxnSpPr>
            <p:nvPr/>
          </p:nvCxnSpPr>
          <p:spPr>
            <a:xfrm>
              <a:off x="10630342" y="7291425"/>
              <a:ext cx="44064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8024346" y="2293511"/>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4" name="Oval 83"/>
          <p:cNvSpPr/>
          <p:nvPr/>
        </p:nvSpPr>
        <p:spPr>
          <a:xfrm>
            <a:off x="7803148" y="274649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5" name="Oval 84"/>
          <p:cNvSpPr/>
          <p:nvPr/>
        </p:nvSpPr>
        <p:spPr>
          <a:xfrm>
            <a:off x="8281289" y="273544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6" name="Oval 85"/>
          <p:cNvSpPr/>
          <p:nvPr/>
        </p:nvSpPr>
        <p:spPr>
          <a:xfrm>
            <a:off x="7958166" y="3237998"/>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7" name="Oval 86"/>
          <p:cNvSpPr/>
          <p:nvPr/>
        </p:nvSpPr>
        <p:spPr>
          <a:xfrm>
            <a:off x="8419660" y="323924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88" name="Straight Arrow Connector 87"/>
          <p:cNvCxnSpPr>
            <a:stCxn id="83" idx="5"/>
            <a:endCxn id="85" idx="1"/>
          </p:cNvCxnSpPr>
          <p:nvPr/>
        </p:nvCxnSpPr>
        <p:spPr>
          <a:xfrm>
            <a:off x="8265479" y="2534644"/>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7944400" y="2534643"/>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7944401" y="3029002"/>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8482610" y="3002817"/>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8240670" y="3379251"/>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9024529" y="2260925"/>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7" name="Oval 106"/>
          <p:cNvSpPr/>
          <p:nvPr/>
        </p:nvSpPr>
        <p:spPr>
          <a:xfrm>
            <a:off x="8803332" y="271391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8" name="Oval 107"/>
          <p:cNvSpPr/>
          <p:nvPr/>
        </p:nvSpPr>
        <p:spPr>
          <a:xfrm>
            <a:off x="9281473" y="2702856"/>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9" name="Oval 108"/>
          <p:cNvSpPr/>
          <p:nvPr/>
        </p:nvSpPr>
        <p:spPr>
          <a:xfrm>
            <a:off x="8958350" y="320541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0" name="Oval 109"/>
          <p:cNvSpPr/>
          <p:nvPr/>
        </p:nvSpPr>
        <p:spPr>
          <a:xfrm>
            <a:off x="9419843" y="320666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11" name="Straight Arrow Connector 110"/>
          <p:cNvCxnSpPr/>
          <p:nvPr/>
        </p:nvCxnSpPr>
        <p:spPr>
          <a:xfrm>
            <a:off x="9265662" y="2502058"/>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8944583" y="2502057"/>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944584" y="2996416"/>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9482794" y="2970231"/>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9240854" y="3346665"/>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781734" y="4739293"/>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7" name="Oval 116"/>
          <p:cNvSpPr/>
          <p:nvPr/>
        </p:nvSpPr>
        <p:spPr>
          <a:xfrm>
            <a:off x="2560536" y="5192280"/>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8" name="Oval 117"/>
          <p:cNvSpPr/>
          <p:nvPr/>
        </p:nvSpPr>
        <p:spPr>
          <a:xfrm>
            <a:off x="3038678" y="5181223"/>
            <a:ext cx="282503" cy="282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9" name="Oval 118"/>
          <p:cNvSpPr/>
          <p:nvPr/>
        </p:nvSpPr>
        <p:spPr>
          <a:xfrm>
            <a:off x="2715554" y="5683780"/>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20" name="Oval 119"/>
          <p:cNvSpPr/>
          <p:nvPr/>
        </p:nvSpPr>
        <p:spPr>
          <a:xfrm>
            <a:off x="3177048" y="5685031"/>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21" name="Straight Arrow Connector 120"/>
          <p:cNvCxnSpPr/>
          <p:nvPr/>
        </p:nvCxnSpPr>
        <p:spPr>
          <a:xfrm>
            <a:off x="3022867" y="4980426"/>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2701788" y="4980424"/>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701789" y="5474783"/>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239998" y="5448599"/>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98059" y="5825033"/>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6070732" y="2918065"/>
            <a:ext cx="198080" cy="43438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3228431" y="2870813"/>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2846348" y="2603786"/>
            <a:ext cx="382083" cy="40827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5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5B0C-452B-A544-BDD1-E87CB4313FB5}"/>
              </a:ext>
            </a:extLst>
          </p:cNvPr>
          <p:cNvSpPr>
            <a:spLocks noGrp="1"/>
          </p:cNvSpPr>
          <p:nvPr>
            <p:ph type="title"/>
          </p:nvPr>
        </p:nvSpPr>
        <p:spPr/>
        <p:txBody>
          <a:bodyPr/>
          <a:lstStyle/>
          <a:p>
            <a:r>
              <a:rPr lang="en-US" dirty="0"/>
              <a:t>Suggested Research Topics</a:t>
            </a:r>
          </a:p>
        </p:txBody>
      </p:sp>
      <p:sp>
        <p:nvSpPr>
          <p:cNvPr id="3" name="Content Placeholder 2">
            <a:extLst>
              <a:ext uri="{FF2B5EF4-FFF2-40B4-BE49-F238E27FC236}">
                <a16:creationId xmlns:a16="http://schemas.microsoft.com/office/drawing/2014/main" id="{CE2FD823-BFCE-8F43-880B-F5E6AC95551C}"/>
              </a:ext>
            </a:extLst>
          </p:cNvPr>
          <p:cNvSpPr>
            <a:spLocks noGrp="1"/>
          </p:cNvSpPr>
          <p:nvPr>
            <p:ph idx="1"/>
          </p:nvPr>
        </p:nvSpPr>
        <p:spPr/>
        <p:txBody>
          <a:bodyPr/>
          <a:lstStyle/>
          <a:p>
            <a:r>
              <a:rPr lang="en-US" dirty="0"/>
              <a:t>Explainable AI using concept graphs</a:t>
            </a:r>
          </a:p>
          <a:p>
            <a:r>
              <a:rPr lang="en-US" dirty="0"/>
              <a:t>Graph Convolutional Neural Networks - GCN</a:t>
            </a:r>
          </a:p>
          <a:p>
            <a:r>
              <a:rPr lang="en-US" dirty="0"/>
              <a:t>Graph2vec – conversion of nodes into vectors for fast comparison</a:t>
            </a:r>
          </a:p>
          <a:p>
            <a:r>
              <a:rPr lang="en-US" dirty="0"/>
              <a:t>Parallel hardware for executing graph algorithms</a:t>
            </a:r>
          </a:p>
          <a:p>
            <a:r>
              <a:rPr lang="en-US" dirty="0"/>
              <a:t>Combination of symbolic reasoning and machine learning</a:t>
            </a:r>
          </a:p>
        </p:txBody>
      </p:sp>
    </p:spTree>
    <p:extLst>
      <p:ext uri="{BB962C8B-B14F-4D97-AF65-F5344CB8AC3E}">
        <p14:creationId xmlns:p14="http://schemas.microsoft.com/office/powerpoint/2010/main" val="380711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pPr marL="0" indent="0">
              <a:buNone/>
            </a:pPr>
            <a:r>
              <a:rPr lang="en-US" b="1" dirty="0"/>
              <a:t>Questions:</a:t>
            </a:r>
          </a:p>
          <a:p>
            <a:pPr marL="457200" lvl="1" indent="0">
              <a:buNone/>
            </a:pPr>
            <a:r>
              <a:rPr lang="en-US" dirty="0"/>
              <a:t>Dan McCreary – </a:t>
            </a:r>
            <a:r>
              <a:rPr lang="en-US" dirty="0" err="1"/>
              <a:t>Dan.McCreary@gmail.com</a:t>
            </a:r>
            <a:endParaRPr lang="en-US" dirty="0"/>
          </a:p>
        </p:txBody>
      </p:sp>
    </p:spTree>
    <p:extLst>
      <p:ext uri="{BB962C8B-B14F-4D97-AF65-F5344CB8AC3E}">
        <p14:creationId xmlns:p14="http://schemas.microsoft.com/office/powerpoint/2010/main" val="67144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46C52A-BE85-164F-9E82-43C82B18A4C9}"/>
              </a:ext>
            </a:extLst>
          </p:cNvPr>
          <p:cNvSpPr>
            <a:spLocks noGrp="1"/>
          </p:cNvSpPr>
          <p:nvPr>
            <p:ph type="title"/>
          </p:nvPr>
        </p:nvSpPr>
        <p:spPr/>
        <p:txBody>
          <a:bodyPr/>
          <a:lstStyle/>
          <a:p>
            <a:r>
              <a:rPr lang="en-US" dirty="0"/>
              <a:t>Public Slides are Available</a:t>
            </a:r>
          </a:p>
        </p:txBody>
      </p:sp>
      <p:sp>
        <p:nvSpPr>
          <p:cNvPr id="6" name="Content Placeholder 5">
            <a:extLst>
              <a:ext uri="{FF2B5EF4-FFF2-40B4-BE49-F238E27FC236}">
                <a16:creationId xmlns:a16="http://schemas.microsoft.com/office/drawing/2014/main" id="{76416138-CD23-B240-859A-241E9B2AEEA7}"/>
              </a:ext>
            </a:extLst>
          </p:cNvPr>
          <p:cNvSpPr>
            <a:spLocks noGrp="1"/>
          </p:cNvSpPr>
          <p:nvPr>
            <p:ph idx="1"/>
          </p:nvPr>
        </p:nvSpPr>
        <p:spPr>
          <a:xfrm>
            <a:off x="1675990" y="1786174"/>
            <a:ext cx="9386286" cy="915464"/>
          </a:xfrm>
        </p:spPr>
        <p:txBody>
          <a:bodyPr>
            <a:normAutofit/>
          </a:bodyPr>
          <a:lstStyle/>
          <a:p>
            <a:pPr marL="0" indent="0">
              <a:buNone/>
            </a:pPr>
            <a:r>
              <a:rPr lang="en-US" sz="3600" dirty="0">
                <a:hlinkClick r:id="rId2"/>
              </a:rPr>
              <a:t>https://github.com/dmccreary/graph-slides</a:t>
            </a:r>
            <a:endParaRPr lang="en-US" sz="3600" dirty="0"/>
          </a:p>
        </p:txBody>
      </p:sp>
      <p:pic>
        <p:nvPicPr>
          <p:cNvPr id="7" name="Picture 6">
            <a:extLst>
              <a:ext uri="{FF2B5EF4-FFF2-40B4-BE49-F238E27FC236}">
                <a16:creationId xmlns:a16="http://schemas.microsoft.com/office/drawing/2014/main" id="{6B3E9F5A-556C-4A4A-BC3A-608D65BAA284}"/>
              </a:ext>
            </a:extLst>
          </p:cNvPr>
          <p:cNvPicPr>
            <a:picLocks noChangeAspect="1"/>
          </p:cNvPicPr>
          <p:nvPr/>
        </p:nvPicPr>
        <p:blipFill>
          <a:blip r:embed="rId3"/>
          <a:stretch>
            <a:fillRect/>
          </a:stretch>
        </p:blipFill>
        <p:spPr>
          <a:xfrm>
            <a:off x="1675990" y="2987963"/>
            <a:ext cx="8801100" cy="2336800"/>
          </a:xfrm>
          <a:prstGeom prst="rect">
            <a:avLst/>
          </a:prstGeom>
        </p:spPr>
      </p:pic>
    </p:spTree>
    <p:extLst>
      <p:ext uri="{BB962C8B-B14F-4D97-AF65-F5344CB8AC3E}">
        <p14:creationId xmlns:p14="http://schemas.microsoft.com/office/powerpoint/2010/main" val="420460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3E649-25C8-BE4F-B24D-8A1331335DE2}"/>
              </a:ext>
            </a:extLst>
          </p:cNvPr>
          <p:cNvPicPr>
            <a:picLocks noChangeAspect="1"/>
          </p:cNvPicPr>
          <p:nvPr/>
        </p:nvPicPr>
        <p:blipFill>
          <a:blip r:embed="rId2"/>
          <a:stretch>
            <a:fillRect/>
          </a:stretch>
        </p:blipFill>
        <p:spPr>
          <a:xfrm>
            <a:off x="356260" y="1426110"/>
            <a:ext cx="10426535" cy="4736538"/>
          </a:xfrm>
          <a:prstGeom prst="rect">
            <a:avLst/>
          </a:prstGeom>
        </p:spPr>
      </p:pic>
      <p:sp>
        <p:nvSpPr>
          <p:cNvPr id="2" name="Title 1"/>
          <p:cNvSpPr>
            <a:spLocks noGrp="1"/>
          </p:cNvSpPr>
          <p:nvPr>
            <p:ph type="title"/>
          </p:nvPr>
        </p:nvSpPr>
        <p:spPr>
          <a:xfrm>
            <a:off x="483475" y="273276"/>
            <a:ext cx="11288111" cy="938158"/>
          </a:xfrm>
        </p:spPr>
        <p:txBody>
          <a:bodyPr>
            <a:normAutofit/>
          </a:bodyPr>
          <a:lstStyle/>
          <a:p>
            <a:r>
              <a:rPr lang="en-US" dirty="0"/>
              <a:t>Graph Databases are </a:t>
            </a:r>
            <a:r>
              <a:rPr lang="en-US" dirty="0">
                <a:solidFill>
                  <a:srgbClr val="FF0000"/>
                </a:solidFill>
              </a:rPr>
              <a:t>HOT!</a:t>
            </a:r>
          </a:p>
        </p:txBody>
      </p:sp>
      <p:sp>
        <p:nvSpPr>
          <p:cNvPr id="4" name="Slide Number Placeholder 3"/>
          <p:cNvSpPr>
            <a:spLocks noGrp="1"/>
          </p:cNvSpPr>
          <p:nvPr>
            <p:ph type="sldNum" sz="quarter" idx="12"/>
          </p:nvPr>
        </p:nvSpPr>
        <p:spPr/>
        <p:txBody>
          <a:bodyPr/>
          <a:lstStyle/>
          <a:p>
            <a:fld id="{00000000-1234-1234-1234-123412341234}" type="slidenum">
              <a:rPr lang="en" smtClean="0"/>
              <a:pPr/>
              <a:t>4</a:t>
            </a:fld>
            <a:endParaRPr lang="en"/>
          </a:p>
        </p:txBody>
      </p:sp>
      <p:sp>
        <p:nvSpPr>
          <p:cNvPr id="6" name="TextBox 5"/>
          <p:cNvSpPr txBox="1"/>
          <p:nvPr/>
        </p:nvSpPr>
        <p:spPr>
          <a:xfrm>
            <a:off x="7365868" y="6344666"/>
            <a:ext cx="3194401" cy="281167"/>
          </a:xfrm>
          <a:prstGeom prst="rect">
            <a:avLst/>
          </a:prstGeom>
          <a:noFill/>
        </p:spPr>
        <p:txBody>
          <a:bodyPr wrap="none" rtlCol="0">
            <a:spAutoFit/>
          </a:bodyPr>
          <a:lstStyle/>
          <a:p>
            <a:r>
              <a:rPr lang="en-US" sz="1227" dirty="0">
                <a:solidFill>
                  <a:schemeClr val="bg1">
                    <a:lumMod val="50000"/>
                  </a:schemeClr>
                </a:solidFill>
              </a:rPr>
              <a:t>https://db-engines.com/en/</a:t>
            </a:r>
            <a:r>
              <a:rPr lang="en-US" sz="1227" dirty="0" err="1">
                <a:solidFill>
                  <a:schemeClr val="bg1">
                    <a:lumMod val="50000"/>
                  </a:schemeClr>
                </a:solidFill>
              </a:rPr>
              <a:t>ranking_categories</a:t>
            </a:r>
            <a:endParaRPr lang="en-US" sz="1227" dirty="0">
              <a:solidFill>
                <a:schemeClr val="bg1">
                  <a:lumMod val="50000"/>
                </a:schemeClr>
              </a:solidFill>
            </a:endParaRPr>
          </a:p>
        </p:txBody>
      </p:sp>
      <p:sp>
        <p:nvSpPr>
          <p:cNvPr id="10" name="TextBox 9"/>
          <p:cNvSpPr txBox="1"/>
          <p:nvPr/>
        </p:nvSpPr>
        <p:spPr>
          <a:xfrm rot="19941985" flipH="1">
            <a:off x="6695892" y="1761662"/>
            <a:ext cx="2309339" cy="386131"/>
          </a:xfrm>
          <a:prstGeom prst="rect">
            <a:avLst/>
          </a:prstGeom>
          <a:noFill/>
        </p:spPr>
        <p:txBody>
          <a:bodyPr wrap="square" rtlCol="0">
            <a:spAutoFit/>
          </a:bodyPr>
          <a:lstStyle/>
          <a:p>
            <a:r>
              <a:rPr lang="en-US" sz="1909" b="1" dirty="0">
                <a:solidFill>
                  <a:schemeClr val="accent6"/>
                </a:solidFill>
              </a:rPr>
              <a:t>Graph Databases</a:t>
            </a:r>
          </a:p>
        </p:txBody>
      </p:sp>
    </p:spTree>
    <p:extLst>
      <p:ext uri="{BB962C8B-B14F-4D97-AF65-F5344CB8AC3E}">
        <p14:creationId xmlns:p14="http://schemas.microsoft.com/office/powerpoint/2010/main" val="20015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84" y="269589"/>
            <a:ext cx="11288111" cy="667964"/>
          </a:xfrm>
        </p:spPr>
        <p:txBody>
          <a:bodyPr/>
          <a:lstStyle/>
          <a:p>
            <a:r>
              <a:rPr lang="en-US" sz="3130" dirty="0"/>
              <a:t>Six database architectures</a:t>
            </a:r>
          </a:p>
        </p:txBody>
      </p:sp>
      <p:sp>
        <p:nvSpPr>
          <p:cNvPr id="143" name="Text Placeholder 7"/>
          <p:cNvSpPr txBox="1">
            <a:spLocks/>
          </p:cNvSpPr>
          <p:nvPr/>
        </p:nvSpPr>
        <p:spPr>
          <a:xfrm>
            <a:off x="1238250" y="1561686"/>
            <a:ext cx="194310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Relational</a:t>
            </a:r>
          </a:p>
        </p:txBody>
      </p:sp>
      <p:grpSp>
        <p:nvGrpSpPr>
          <p:cNvPr id="4" name="Group 143"/>
          <p:cNvGrpSpPr/>
          <p:nvPr/>
        </p:nvGrpSpPr>
        <p:grpSpPr>
          <a:xfrm>
            <a:off x="1326573" y="2025501"/>
            <a:ext cx="1678132" cy="1258927"/>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4241223" y="1561686"/>
            <a:ext cx="3179619"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Analytical (OLAP)</a:t>
            </a:r>
          </a:p>
        </p:txBody>
      </p:sp>
      <p:sp>
        <p:nvSpPr>
          <p:cNvPr id="178" name="Text Placeholder 7"/>
          <p:cNvSpPr txBox="1">
            <a:spLocks/>
          </p:cNvSpPr>
          <p:nvPr/>
        </p:nvSpPr>
        <p:spPr>
          <a:xfrm>
            <a:off x="8480715" y="1561686"/>
            <a:ext cx="2119745"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Key-Value</a:t>
            </a:r>
          </a:p>
        </p:txBody>
      </p:sp>
      <p:sp>
        <p:nvSpPr>
          <p:cNvPr id="179" name="Text Placeholder 7"/>
          <p:cNvSpPr txBox="1">
            <a:spLocks/>
          </p:cNvSpPr>
          <p:nvPr/>
        </p:nvSpPr>
        <p:spPr>
          <a:xfrm>
            <a:off x="1061605"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Column-Family</a:t>
            </a:r>
          </a:p>
        </p:txBody>
      </p:sp>
      <p:sp>
        <p:nvSpPr>
          <p:cNvPr id="180" name="Text Placeholder 7"/>
          <p:cNvSpPr txBox="1">
            <a:spLocks/>
          </p:cNvSpPr>
          <p:nvPr/>
        </p:nvSpPr>
        <p:spPr>
          <a:xfrm>
            <a:off x="8127423" y="3483206"/>
            <a:ext cx="2384714"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Document</a:t>
            </a:r>
          </a:p>
        </p:txBody>
      </p:sp>
      <p:sp>
        <p:nvSpPr>
          <p:cNvPr id="181" name="Text Placeholder 7"/>
          <p:cNvSpPr txBox="1">
            <a:spLocks/>
          </p:cNvSpPr>
          <p:nvPr/>
        </p:nvSpPr>
        <p:spPr>
          <a:xfrm>
            <a:off x="4285384"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Graph</a:t>
            </a:r>
          </a:p>
        </p:txBody>
      </p:sp>
      <p:grpSp>
        <p:nvGrpSpPr>
          <p:cNvPr id="5" name="Group 42"/>
          <p:cNvGrpSpPr/>
          <p:nvPr/>
        </p:nvGrpSpPr>
        <p:grpSpPr>
          <a:xfrm>
            <a:off x="8127424" y="4013280"/>
            <a:ext cx="2473036" cy="1656483"/>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5124451" y="2025501"/>
            <a:ext cx="1324841" cy="132518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4771159" y="4079540"/>
            <a:ext cx="1943100" cy="1391445"/>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8569037" y="2091760"/>
            <a:ext cx="1854777" cy="1258927"/>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326574" y="4079539"/>
            <a:ext cx="1943101" cy="1258927"/>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0600460" y="6324841"/>
            <a:ext cx="529936" cy="265037"/>
          </a:xfrm>
          <a:prstGeom prst="rect">
            <a:avLst/>
          </a:prstGeom>
        </p:spPr>
        <p:txBody>
          <a:bodyPr lIns="79504" tIns="39753" rIns="79504" bIns="39753"/>
          <a:lstStyle/>
          <a:p>
            <a:pPr defTabSz="795003" fontAlgn="base">
              <a:spcBef>
                <a:spcPct val="0"/>
              </a:spcBef>
              <a:spcAft>
                <a:spcPct val="0"/>
              </a:spcAft>
              <a:defRPr/>
            </a:pPr>
            <a:fld id="{F798B074-17C8-9B4B-AB31-716511C0D839}" type="slidenum">
              <a:rPr lang="en-US" sz="1304">
                <a:latin typeface="Arial" charset="0"/>
              </a:rPr>
              <a:pPr defTabSz="795003" fontAlgn="base">
                <a:spcBef>
                  <a:spcPct val="0"/>
                </a:spcBef>
                <a:spcAft>
                  <a:spcPct val="0"/>
                </a:spcAft>
                <a:defRPr/>
              </a:pPr>
              <a:t>5</a:t>
            </a:fld>
            <a:endParaRPr lang="en-US" sz="1304" dirty="0">
              <a:latin typeface="Arial" charset="0"/>
            </a:endParaRPr>
          </a:p>
        </p:txBody>
      </p:sp>
      <p:sp>
        <p:nvSpPr>
          <p:cNvPr id="14" name="Rectangle 13"/>
          <p:cNvSpPr/>
          <p:nvPr/>
        </p:nvSpPr>
        <p:spPr>
          <a:xfrm>
            <a:off x="4433454" y="3483206"/>
            <a:ext cx="2766580" cy="2309726"/>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 name="TextBox 2"/>
          <p:cNvSpPr txBox="1"/>
          <p:nvPr/>
        </p:nvSpPr>
        <p:spPr>
          <a:xfrm>
            <a:off x="5085646" y="6263888"/>
            <a:ext cx="4838312" cy="281167"/>
          </a:xfrm>
          <a:prstGeom prst="rect">
            <a:avLst/>
          </a:prstGeom>
          <a:noFill/>
        </p:spPr>
        <p:txBody>
          <a:bodyPr wrap="none" rtlCol="0">
            <a:spAutoFit/>
          </a:bodyPr>
          <a:lstStyle/>
          <a:p>
            <a:r>
              <a:rPr lang="en-US" sz="1227"/>
              <a:t>See Chapter 1: </a:t>
            </a:r>
            <a:r>
              <a:rPr lang="en-US" sz="1227" dirty="0"/>
              <a:t>https://</a:t>
            </a:r>
            <a:r>
              <a:rPr lang="en-US" sz="1227" dirty="0" err="1"/>
              <a:t>www.manning.com</a:t>
            </a:r>
            <a:r>
              <a:rPr lang="en-US" sz="1227" dirty="0"/>
              <a:t>/books/making-sense-of-</a:t>
            </a:r>
            <a:r>
              <a:rPr lang="en-US" sz="1227" dirty="0" err="1"/>
              <a:t>nosql</a:t>
            </a:r>
            <a:endParaRPr lang="en-US" sz="1227" dirty="0"/>
          </a:p>
        </p:txBody>
      </p:sp>
    </p:spTree>
    <p:extLst>
      <p:ext uri="{BB962C8B-B14F-4D97-AF65-F5344CB8AC3E}">
        <p14:creationId xmlns:p14="http://schemas.microsoft.com/office/powerpoint/2010/main" val="66315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Relational vs. Graph</a:t>
            </a:r>
          </a:p>
        </p:txBody>
      </p:sp>
      <p:sp>
        <p:nvSpPr>
          <p:cNvPr id="4" name="Slide Number Placeholder 3"/>
          <p:cNvSpPr>
            <a:spLocks noGrp="1"/>
          </p:cNvSpPr>
          <p:nvPr>
            <p:ph type="sldNum" sz="quarter" idx="12"/>
          </p:nvPr>
        </p:nvSpPr>
        <p:spPr/>
        <p:txBody>
          <a:bodyPr/>
          <a:lstStyle/>
          <a:p>
            <a:fld id="{00000000-1234-1234-1234-123412341234}" type="slidenum">
              <a:rPr lang="en" smtClean="0"/>
              <a:pPr/>
              <a:t>6</a:t>
            </a:fld>
            <a:endParaRPr lang="en" dirty="0"/>
          </a:p>
        </p:txBody>
      </p:sp>
      <p:sp>
        <p:nvSpPr>
          <p:cNvPr id="9" name="Text Placeholder 8"/>
          <p:cNvSpPr>
            <a:spLocks noGrp="1"/>
          </p:cNvSpPr>
          <p:nvPr>
            <p:ph type="body" idx="4294967295"/>
          </p:nvPr>
        </p:nvSpPr>
        <p:spPr>
          <a:xfrm>
            <a:off x="1093983" y="1367265"/>
            <a:ext cx="3343275" cy="469900"/>
          </a:xfrm>
          <a:ln>
            <a:noFill/>
          </a:ln>
        </p:spPr>
        <p:txBody>
          <a:bodyPr>
            <a:normAutofit fontScale="92500"/>
          </a:bodyPr>
          <a:lstStyle/>
          <a:p>
            <a:pPr marL="0" indent="0" algn="ctr">
              <a:buNone/>
            </a:pPr>
            <a:r>
              <a:rPr lang="en-US" b="1" dirty="0">
                <a:solidFill>
                  <a:schemeClr val="tx1"/>
                </a:solidFill>
              </a:rPr>
              <a:t>Relational (row store)</a:t>
            </a:r>
          </a:p>
        </p:txBody>
      </p:sp>
      <p:sp>
        <p:nvSpPr>
          <p:cNvPr id="8" name="Text Placeholder 7"/>
          <p:cNvSpPr>
            <a:spLocks noGrp="1"/>
          </p:cNvSpPr>
          <p:nvPr>
            <p:ph type="body" sz="quarter" idx="4294967295"/>
          </p:nvPr>
        </p:nvSpPr>
        <p:spPr>
          <a:xfrm>
            <a:off x="8030876" y="1417070"/>
            <a:ext cx="1193800" cy="454025"/>
          </a:xfrm>
        </p:spPr>
        <p:txBody>
          <a:bodyPr>
            <a:normAutofit lnSpcReduction="10000"/>
          </a:bodyPr>
          <a:lstStyle/>
          <a:p>
            <a:pPr marL="0" indent="0" algn="ctr">
              <a:buNone/>
            </a:pPr>
            <a:r>
              <a:rPr lang="en-US" b="1" dirty="0">
                <a:solidFill>
                  <a:schemeClr val="tx1"/>
                </a:solidFill>
              </a:rPr>
              <a:t>Graph</a:t>
            </a:r>
          </a:p>
        </p:txBody>
      </p:sp>
      <p:sp>
        <p:nvSpPr>
          <p:cNvPr id="7" name="Content Placeholder 6"/>
          <p:cNvSpPr>
            <a:spLocks noGrp="1"/>
          </p:cNvSpPr>
          <p:nvPr>
            <p:ph sz="quarter" idx="4294967295"/>
          </p:nvPr>
        </p:nvSpPr>
        <p:spPr>
          <a:xfrm>
            <a:off x="6244292" y="4506488"/>
            <a:ext cx="5416550" cy="1903780"/>
          </a:xfrm>
        </p:spPr>
        <p:txBody>
          <a:bodyPr>
            <a:noAutofit/>
          </a:bodyPr>
          <a:lstStyle/>
          <a:p>
            <a:r>
              <a:rPr lang="en-US" sz="1800" dirty="0"/>
              <a:t>Atomic unit of storage are </a:t>
            </a:r>
            <a:r>
              <a:rPr lang="en-US" sz="1800" b="1" dirty="0"/>
              <a:t>nodes</a:t>
            </a:r>
            <a:r>
              <a:rPr lang="en-US" sz="1800" dirty="0"/>
              <a:t> and </a:t>
            </a:r>
            <a:r>
              <a:rPr lang="en-US" sz="1800" b="1" dirty="0"/>
              <a:t>edges</a:t>
            </a:r>
          </a:p>
          <a:p>
            <a:r>
              <a:rPr lang="en-US" sz="1800" dirty="0"/>
              <a:t>Relationships are a </a:t>
            </a:r>
            <a:r>
              <a:rPr lang="en-US" sz="1800" b="1" dirty="0"/>
              <a:t>primary</a:t>
            </a:r>
            <a:r>
              <a:rPr lang="en-US" sz="1800" dirty="0"/>
              <a:t> concern</a:t>
            </a:r>
          </a:p>
          <a:p>
            <a:r>
              <a:rPr lang="en-US" sz="1800" dirty="0"/>
              <a:t>Relationship traversal is fast</a:t>
            </a:r>
          </a:p>
          <a:p>
            <a:pPr lvl="1"/>
            <a:r>
              <a:rPr lang="en-US" sz="1800" dirty="0"/>
              <a:t>2M traversed edges per second per core</a:t>
            </a:r>
          </a:p>
          <a:p>
            <a:r>
              <a:rPr lang="en-US" sz="1800" dirty="0"/>
              <a:t>Relationships are pointers created at load time</a:t>
            </a:r>
          </a:p>
        </p:txBody>
      </p:sp>
      <p:sp>
        <p:nvSpPr>
          <p:cNvPr id="6" name="Content Placeholder 5"/>
          <p:cNvSpPr>
            <a:spLocks noGrp="1"/>
          </p:cNvSpPr>
          <p:nvPr>
            <p:ph sz="half" idx="4294967295"/>
          </p:nvPr>
        </p:nvSpPr>
        <p:spPr>
          <a:xfrm>
            <a:off x="593721" y="4514636"/>
            <a:ext cx="4910138" cy="1633660"/>
          </a:xfrm>
        </p:spPr>
        <p:txBody>
          <a:bodyPr>
            <a:noAutofit/>
          </a:bodyPr>
          <a:lstStyle/>
          <a:p>
            <a:r>
              <a:rPr lang="en-US" sz="1800" dirty="0"/>
              <a:t>Atomic unit of storage is a </a:t>
            </a:r>
            <a:r>
              <a:rPr lang="en-US" sz="1800" b="1" dirty="0"/>
              <a:t>row</a:t>
            </a:r>
            <a:r>
              <a:rPr lang="en-US" sz="1800" dirty="0"/>
              <a:t> of a table</a:t>
            </a:r>
          </a:p>
          <a:p>
            <a:r>
              <a:rPr lang="en-US" sz="1800" dirty="0"/>
              <a:t>Relationships are a </a:t>
            </a:r>
            <a:r>
              <a:rPr lang="en-US" sz="1800" b="1" dirty="0"/>
              <a:t>secondary</a:t>
            </a:r>
            <a:r>
              <a:rPr lang="en-US" sz="1800" dirty="0"/>
              <a:t> concern</a:t>
            </a:r>
          </a:p>
          <a:p>
            <a:r>
              <a:rPr lang="en-US" sz="1800" dirty="0"/>
              <a:t>Fast rows-by-row access but slow relationships traversal (joins)</a:t>
            </a:r>
          </a:p>
          <a:p>
            <a:r>
              <a:rPr lang="en-US" sz="1800" dirty="0"/>
              <a:t>Relationships calculated at query time</a:t>
            </a:r>
          </a:p>
        </p:txBody>
      </p:sp>
      <p:grpSp>
        <p:nvGrpSpPr>
          <p:cNvPr id="44" name="Group 242"/>
          <p:cNvGrpSpPr/>
          <p:nvPr/>
        </p:nvGrpSpPr>
        <p:grpSpPr>
          <a:xfrm>
            <a:off x="7365539" y="1982283"/>
            <a:ext cx="2586268" cy="2304709"/>
            <a:chOff x="3505200" y="4267200"/>
            <a:chExt cx="1676400" cy="1600200"/>
          </a:xfrm>
        </p:grpSpPr>
        <p:sp>
          <p:nvSpPr>
            <p:cNvPr id="45" name="Oval 44"/>
            <p:cNvSpPr/>
            <p:nvPr/>
          </p:nvSpPr>
          <p:spPr bwMode="auto">
            <a:xfrm>
              <a:off x="4191000" y="42672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6" name="Oval 45"/>
            <p:cNvSpPr/>
            <p:nvPr/>
          </p:nvSpPr>
          <p:spPr bwMode="auto">
            <a:xfrm>
              <a:off x="3886200" y="4724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7" name="Oval 46"/>
            <p:cNvSpPr/>
            <p:nvPr/>
          </p:nvSpPr>
          <p:spPr bwMode="auto">
            <a:xfrm>
              <a:off x="4191000" y="5105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8" name="Oval 47"/>
            <p:cNvSpPr/>
            <p:nvPr/>
          </p:nvSpPr>
          <p:spPr bwMode="auto">
            <a:xfrm>
              <a:off x="4724400" y="44958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9" name="Oval 48"/>
            <p:cNvSpPr/>
            <p:nvPr/>
          </p:nvSpPr>
          <p:spPr bwMode="auto">
            <a:xfrm>
              <a:off x="4648200" y="49530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0" name="Oval 49"/>
            <p:cNvSpPr/>
            <p:nvPr/>
          </p:nvSpPr>
          <p:spPr bwMode="auto">
            <a:xfrm>
              <a:off x="3581400" y="5257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1" name="Oval 50"/>
            <p:cNvSpPr/>
            <p:nvPr/>
          </p:nvSpPr>
          <p:spPr bwMode="auto">
            <a:xfrm>
              <a:off x="4419600" y="54864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3" name="Oval 52"/>
            <p:cNvSpPr/>
            <p:nvPr/>
          </p:nvSpPr>
          <p:spPr bwMode="auto">
            <a:xfrm>
              <a:off x="4953000" y="53340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endCxn id="48" idx="1"/>
            </p:cNvCxnSpPr>
            <p:nvPr/>
          </p:nvCxnSpPr>
          <p:spPr>
            <a:xfrm>
              <a:off x="4419600" y="4381500"/>
              <a:ext cx="338278" cy="1477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48" idx="4"/>
            </p:cNvCxnSpPr>
            <p:nvPr/>
          </p:nvCxnSpPr>
          <p:spPr>
            <a:xfrm flipH="1">
              <a:off x="4762500" y="4724401"/>
              <a:ext cx="76200" cy="2286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auto">
          <a:xfrm>
            <a:off x="1534850" y="2064592"/>
            <a:ext cx="508486"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ID</a:t>
            </a:r>
          </a:p>
        </p:txBody>
      </p:sp>
      <p:sp>
        <p:nvSpPr>
          <p:cNvPr id="13" name="Rectangle 12"/>
          <p:cNvSpPr/>
          <p:nvPr/>
        </p:nvSpPr>
        <p:spPr bwMode="auto">
          <a:xfrm>
            <a:off x="1534850" y="2293729"/>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1534847" y="258263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1534847" y="2871538"/>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1534847" y="316044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1534847" y="3449347"/>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1534847" y="3738252"/>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1534847" y="4027156"/>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2043333" y="2064592"/>
            <a:ext cx="8135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NAME</a:t>
            </a:r>
          </a:p>
        </p:txBody>
      </p:sp>
      <p:sp>
        <p:nvSpPr>
          <p:cNvPr id="21" name="Rectangle 20"/>
          <p:cNvSpPr/>
          <p:nvPr/>
        </p:nvSpPr>
        <p:spPr bwMode="auto">
          <a:xfrm>
            <a:off x="2043333" y="2293729"/>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2043331" y="258263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2043331" y="2871538"/>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2043331" y="316044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2043331" y="3449347"/>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2043329" y="3738252"/>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2043329" y="4027156"/>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2856910" y="2064592"/>
            <a:ext cx="5084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DATE</a:t>
            </a:r>
          </a:p>
        </p:txBody>
      </p:sp>
      <p:sp>
        <p:nvSpPr>
          <p:cNvPr id="29" name="Rectangle 28"/>
          <p:cNvSpPr/>
          <p:nvPr/>
        </p:nvSpPr>
        <p:spPr bwMode="auto">
          <a:xfrm>
            <a:off x="2856910" y="2293729"/>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2856909" y="258263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2856909" y="2871538"/>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2856909" y="316044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2856909" y="3449347"/>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2856909" y="3738252"/>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2856909" y="4027156"/>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3365390" y="2064592"/>
            <a:ext cx="755726" cy="238091"/>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AMOUNT</a:t>
            </a:r>
          </a:p>
        </p:txBody>
      </p:sp>
      <p:sp>
        <p:nvSpPr>
          <p:cNvPr id="37" name="Rectangle 36"/>
          <p:cNvSpPr/>
          <p:nvPr/>
        </p:nvSpPr>
        <p:spPr bwMode="auto">
          <a:xfrm>
            <a:off x="3365390" y="2293729"/>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3365388" y="258263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3365388" y="2871538"/>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3365388" y="316044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3365388" y="3449347"/>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3365387" y="3738252"/>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3365387" y="4027156"/>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1534845" y="4003932"/>
            <a:ext cx="2586268" cy="323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Tree>
    <p:extLst>
      <p:ext uri="{BB962C8B-B14F-4D97-AF65-F5344CB8AC3E}">
        <p14:creationId xmlns:p14="http://schemas.microsoft.com/office/powerpoint/2010/main" val="240169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654A-4F6D-1241-9CFD-748BA4D73970}"/>
              </a:ext>
            </a:extLst>
          </p:cNvPr>
          <p:cNvSpPr>
            <a:spLocks noGrp="1"/>
          </p:cNvSpPr>
          <p:nvPr>
            <p:ph type="title"/>
          </p:nvPr>
        </p:nvSpPr>
        <p:spPr>
          <a:xfrm>
            <a:off x="511628" y="530881"/>
            <a:ext cx="11168743" cy="409606"/>
          </a:xfrm>
        </p:spPr>
        <p:txBody>
          <a:bodyPr>
            <a:noAutofit/>
          </a:bodyPr>
          <a:lstStyle/>
          <a:p>
            <a:r>
              <a:rPr lang="en-US" sz="4000" dirty="0"/>
              <a:t>Graph Stories and Metaphors</a:t>
            </a:r>
          </a:p>
        </p:txBody>
      </p:sp>
      <p:sp>
        <p:nvSpPr>
          <p:cNvPr id="4" name="Slide Number Placeholder 3">
            <a:extLst>
              <a:ext uri="{FF2B5EF4-FFF2-40B4-BE49-F238E27FC236}">
                <a16:creationId xmlns:a16="http://schemas.microsoft.com/office/drawing/2014/main" id="{1581A22D-F5DE-B246-91C2-3DEB74663235}"/>
              </a:ext>
            </a:extLst>
          </p:cNvPr>
          <p:cNvSpPr>
            <a:spLocks noGrp="1"/>
          </p:cNvSpPr>
          <p:nvPr>
            <p:ph type="sldNum" sz="quarter" idx="12"/>
          </p:nvPr>
        </p:nvSpPr>
        <p:spPr/>
        <p:txBody>
          <a:bodyPr/>
          <a:lstStyle/>
          <a:p>
            <a:fld id="{89680184-36F0-7340-B2B6-917CC4ADF00C}" type="slidenum">
              <a:rPr lang="en-US" smtClean="0"/>
              <a:t>7</a:t>
            </a:fld>
            <a:endParaRPr lang="en-US" dirty="0"/>
          </a:p>
        </p:txBody>
      </p:sp>
      <p:pic>
        <p:nvPicPr>
          <p:cNvPr id="5" name="Picture 4">
            <a:extLst>
              <a:ext uri="{FF2B5EF4-FFF2-40B4-BE49-F238E27FC236}">
                <a16:creationId xmlns:a16="http://schemas.microsoft.com/office/drawing/2014/main" id="{E08381A2-0EEF-764F-BAD6-63061EF6FC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3063" y="1788038"/>
            <a:ext cx="3784951" cy="1136032"/>
          </a:xfrm>
          <a:prstGeom prst="rect">
            <a:avLst/>
          </a:prstGeom>
        </p:spPr>
      </p:pic>
      <p:sp>
        <p:nvSpPr>
          <p:cNvPr id="6" name="TextBox 5">
            <a:extLst>
              <a:ext uri="{FF2B5EF4-FFF2-40B4-BE49-F238E27FC236}">
                <a16:creationId xmlns:a16="http://schemas.microsoft.com/office/drawing/2014/main" id="{8FE2C14F-1A2E-454B-821C-3A9D7A4AFC3E}"/>
              </a:ext>
            </a:extLst>
          </p:cNvPr>
          <p:cNvSpPr txBox="1"/>
          <p:nvPr/>
        </p:nvSpPr>
        <p:spPr>
          <a:xfrm>
            <a:off x="1686780" y="3004458"/>
            <a:ext cx="2873095" cy="595804"/>
          </a:xfrm>
          <a:prstGeom prst="rect">
            <a:avLst/>
          </a:prstGeom>
          <a:noFill/>
        </p:spPr>
        <p:txBody>
          <a:bodyPr wrap="none" rtlCol="0">
            <a:spAutoFit/>
          </a:bodyPr>
          <a:lstStyle/>
          <a:p>
            <a:pPr algn="ctr"/>
            <a:r>
              <a:rPr lang="en-US" sz="1636" b="1" dirty="0"/>
              <a:t>The Neighborhood Walk</a:t>
            </a:r>
          </a:p>
          <a:p>
            <a:pPr algn="ctr"/>
            <a:r>
              <a:rPr lang="en-US" sz="1636" dirty="0"/>
              <a:t>index free agency, performance</a:t>
            </a:r>
          </a:p>
        </p:txBody>
      </p:sp>
      <p:sp>
        <p:nvSpPr>
          <p:cNvPr id="8" name="TextBox 7">
            <a:extLst>
              <a:ext uri="{FF2B5EF4-FFF2-40B4-BE49-F238E27FC236}">
                <a16:creationId xmlns:a16="http://schemas.microsoft.com/office/drawing/2014/main" id="{F394EBFC-BC17-8047-B147-464576FE0709}"/>
              </a:ext>
            </a:extLst>
          </p:cNvPr>
          <p:cNvSpPr txBox="1"/>
          <p:nvPr/>
        </p:nvSpPr>
        <p:spPr>
          <a:xfrm>
            <a:off x="7366826" y="3102760"/>
            <a:ext cx="3021789" cy="595804"/>
          </a:xfrm>
          <a:prstGeom prst="rect">
            <a:avLst/>
          </a:prstGeom>
          <a:noFill/>
        </p:spPr>
        <p:txBody>
          <a:bodyPr wrap="none" rtlCol="0">
            <a:spAutoFit/>
          </a:bodyPr>
          <a:lstStyle/>
          <a:p>
            <a:pPr algn="ctr"/>
            <a:r>
              <a:rPr lang="en-US" sz="1636" b="1" dirty="0"/>
              <a:t>The Knowledge Triangle</a:t>
            </a:r>
          </a:p>
          <a:p>
            <a:pPr algn="ctr"/>
            <a:r>
              <a:rPr lang="en-US" sz="1636" dirty="0"/>
              <a:t>data, information and knowledge</a:t>
            </a:r>
          </a:p>
        </p:txBody>
      </p:sp>
      <p:pic>
        <p:nvPicPr>
          <p:cNvPr id="10" name="Picture 9">
            <a:extLst>
              <a:ext uri="{FF2B5EF4-FFF2-40B4-BE49-F238E27FC236}">
                <a16:creationId xmlns:a16="http://schemas.microsoft.com/office/drawing/2014/main" id="{D3FC2B73-129A-A140-87E6-B6AE6C7949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7975" y="4087416"/>
            <a:ext cx="3389532" cy="1210547"/>
          </a:xfrm>
          <a:prstGeom prst="rect">
            <a:avLst/>
          </a:prstGeom>
        </p:spPr>
      </p:pic>
      <p:sp>
        <p:nvSpPr>
          <p:cNvPr id="11" name="Rectangle 10">
            <a:extLst>
              <a:ext uri="{FF2B5EF4-FFF2-40B4-BE49-F238E27FC236}">
                <a16:creationId xmlns:a16="http://schemas.microsoft.com/office/drawing/2014/main" id="{E668195B-5478-B24A-9B86-4171375A1525}"/>
              </a:ext>
            </a:extLst>
          </p:cNvPr>
          <p:cNvSpPr/>
          <p:nvPr/>
        </p:nvSpPr>
        <p:spPr>
          <a:xfrm>
            <a:off x="1273063" y="5426401"/>
            <a:ext cx="3437032" cy="595804"/>
          </a:xfrm>
          <a:prstGeom prst="rect">
            <a:avLst/>
          </a:prstGeom>
        </p:spPr>
        <p:txBody>
          <a:bodyPr wrap="square">
            <a:spAutoFit/>
          </a:bodyPr>
          <a:lstStyle/>
          <a:p>
            <a:pPr algn="ctr"/>
            <a:r>
              <a:rPr lang="en-US" sz="1636" b="1" dirty="0"/>
              <a:t>The Open World Assumption</a:t>
            </a:r>
          </a:p>
          <a:p>
            <a:pPr algn="ctr"/>
            <a:r>
              <a:rPr lang="en-US" sz="1636" dirty="0"/>
              <a:t>graph integration, agility</a:t>
            </a:r>
          </a:p>
        </p:txBody>
      </p:sp>
      <p:sp>
        <p:nvSpPr>
          <p:cNvPr id="12" name="Rectangle 11">
            <a:extLst>
              <a:ext uri="{FF2B5EF4-FFF2-40B4-BE49-F238E27FC236}">
                <a16:creationId xmlns:a16="http://schemas.microsoft.com/office/drawing/2014/main" id="{A23FBB37-F8C9-EE40-B87E-65CACBEECE78}"/>
              </a:ext>
            </a:extLst>
          </p:cNvPr>
          <p:cNvSpPr/>
          <p:nvPr/>
        </p:nvSpPr>
        <p:spPr>
          <a:xfrm>
            <a:off x="6511248" y="5427621"/>
            <a:ext cx="3947543" cy="847540"/>
          </a:xfrm>
          <a:prstGeom prst="rect">
            <a:avLst/>
          </a:prstGeom>
        </p:spPr>
        <p:txBody>
          <a:bodyPr wrap="square">
            <a:spAutoFit/>
          </a:bodyPr>
          <a:lstStyle/>
          <a:p>
            <a:pPr algn="ctr"/>
            <a:r>
              <a:rPr lang="en-US" sz="1636" b="1" dirty="0"/>
              <a:t>The Jenga Tower</a:t>
            </a:r>
          </a:p>
          <a:p>
            <a:pPr algn="ctr"/>
            <a:r>
              <a:rPr lang="en-US" sz="1636" dirty="0"/>
              <a:t>the resilience of graphs to change</a:t>
            </a:r>
          </a:p>
          <a:p>
            <a:pPr algn="ctr"/>
            <a:endParaRPr lang="en-US" sz="1636" dirty="0"/>
          </a:p>
        </p:txBody>
      </p:sp>
      <p:pic>
        <p:nvPicPr>
          <p:cNvPr id="13" name="Picture 12">
            <a:extLst>
              <a:ext uri="{FF2B5EF4-FFF2-40B4-BE49-F238E27FC236}">
                <a16:creationId xmlns:a16="http://schemas.microsoft.com/office/drawing/2014/main" id="{45184566-7908-7C42-8BFF-5FB724C7E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7368" y="3852976"/>
            <a:ext cx="1422804" cy="1574644"/>
          </a:xfrm>
          <a:prstGeom prst="rect">
            <a:avLst/>
          </a:prstGeom>
        </p:spPr>
      </p:pic>
      <p:pic>
        <p:nvPicPr>
          <p:cNvPr id="18" name="Picture 17">
            <a:extLst>
              <a:ext uri="{FF2B5EF4-FFF2-40B4-BE49-F238E27FC236}">
                <a16:creationId xmlns:a16="http://schemas.microsoft.com/office/drawing/2014/main" id="{A523C330-1FBD-0E41-8BFD-CC2F6DD98FFA}"/>
              </a:ext>
            </a:extLst>
          </p:cNvPr>
          <p:cNvPicPr>
            <a:picLocks noChangeAspect="1"/>
          </p:cNvPicPr>
          <p:nvPr/>
        </p:nvPicPr>
        <p:blipFill>
          <a:blip r:embed="rId5"/>
          <a:stretch>
            <a:fillRect/>
          </a:stretch>
        </p:blipFill>
        <p:spPr>
          <a:xfrm>
            <a:off x="7917368" y="1600212"/>
            <a:ext cx="1896341" cy="1549977"/>
          </a:xfrm>
          <a:prstGeom prst="rect">
            <a:avLst/>
          </a:prstGeom>
        </p:spPr>
      </p:pic>
    </p:spTree>
    <p:extLst>
      <p:ext uri="{BB962C8B-B14F-4D97-AF65-F5344CB8AC3E}">
        <p14:creationId xmlns:p14="http://schemas.microsoft.com/office/powerpoint/2010/main" val="331373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you get to your neighbor’s house?</a:t>
            </a:r>
          </a:p>
        </p:txBody>
      </p:sp>
      <p:sp>
        <p:nvSpPr>
          <p:cNvPr id="3" name="Text Placeholder 2"/>
          <p:cNvSpPr>
            <a:spLocks noGrp="1"/>
          </p:cNvSpPr>
          <p:nvPr>
            <p:ph type="body" idx="1"/>
          </p:nvPr>
        </p:nvSpPr>
        <p:spPr>
          <a:xfrm>
            <a:off x="1098066" y="4320719"/>
            <a:ext cx="9786300" cy="1712832"/>
          </a:xfrm>
        </p:spPr>
        <p:txBody>
          <a:bodyPr>
            <a:noAutofit/>
          </a:bodyPr>
          <a:lstStyle/>
          <a:p>
            <a:pPr marL="311719" indent="-311719">
              <a:buSzPct val="120000"/>
              <a:buFont typeface="Arial" charset="0"/>
              <a:buChar char="•"/>
            </a:pPr>
            <a:r>
              <a:rPr lang="en-US" sz="2000" dirty="0"/>
              <a:t>You walk out your door, </a:t>
            </a:r>
            <a:r>
              <a:rPr lang="en-US" sz="2000" b="1" dirty="0"/>
              <a:t>point</a:t>
            </a:r>
            <a:r>
              <a:rPr lang="en-US" sz="2000" dirty="0"/>
              <a:t> to house, walk directly to the house</a:t>
            </a:r>
          </a:p>
          <a:p>
            <a:pPr marL="311719" indent="-311719">
              <a:buSzPct val="120000"/>
              <a:buFont typeface="Arial" charset="0"/>
              <a:buChar char="•"/>
            </a:pPr>
            <a:r>
              <a:rPr lang="en-US" sz="2000" dirty="0"/>
              <a:t>Your houses are “Adjacent” so getting there is a direct “hop”</a:t>
            </a:r>
          </a:p>
          <a:p>
            <a:pPr marL="311719" indent="-311719">
              <a:buSzPct val="120000"/>
              <a:buFont typeface="Arial" charset="0"/>
              <a:buChar char="•"/>
            </a:pPr>
            <a:r>
              <a:rPr lang="en-US" sz="2000" dirty="0"/>
              <a:t>You don’t need to consult anyone else about how to get to a neighbor’s house because you have the right pointer</a:t>
            </a:r>
          </a:p>
          <a:p>
            <a:pPr marL="311719" indent="-311719">
              <a:buSzPct val="120000"/>
              <a:buFont typeface="Arial" charset="0"/>
              <a:buChar char="•"/>
            </a:pPr>
            <a:r>
              <a:rPr lang="en-US" sz="2000" dirty="0"/>
              <a:t>Relationships pointers are created at data </a:t>
            </a:r>
            <a:r>
              <a:rPr lang="en-US" sz="2000" b="1" dirty="0"/>
              <a:t>load</a:t>
            </a:r>
            <a:r>
              <a:rPr lang="en-US" sz="2000" dirty="0"/>
              <a:t> time, not at query time</a:t>
            </a: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5" name="Picture 4"/>
          <p:cNvPicPr>
            <a:picLocks noChangeAspect="1"/>
          </p:cNvPicPr>
          <p:nvPr/>
        </p:nvPicPr>
        <p:blipFill>
          <a:blip r:embed="rId3"/>
          <a:stretch>
            <a:fillRect/>
          </a:stretch>
        </p:blipFill>
        <p:spPr>
          <a:xfrm>
            <a:off x="7131908" y="1908020"/>
            <a:ext cx="1897750" cy="1776293"/>
          </a:xfrm>
          <a:prstGeom prst="rect">
            <a:avLst/>
          </a:prstGeom>
        </p:spPr>
      </p:pic>
      <p:pic>
        <p:nvPicPr>
          <p:cNvPr id="6" name="Picture 5"/>
          <p:cNvPicPr>
            <a:picLocks noChangeAspect="1"/>
          </p:cNvPicPr>
          <p:nvPr/>
        </p:nvPicPr>
        <p:blipFill>
          <a:blip r:embed="rId4"/>
          <a:stretch>
            <a:fillRect/>
          </a:stretch>
        </p:blipFill>
        <p:spPr>
          <a:xfrm>
            <a:off x="2354573" y="1908021"/>
            <a:ext cx="2341839" cy="189492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4787090" y="3066628"/>
            <a:ext cx="2408252" cy="985795"/>
          </a:xfrm>
          <a:prstGeom prst="rect">
            <a:avLst/>
          </a:prstGeom>
        </p:spPr>
      </p:pic>
      <p:sp>
        <p:nvSpPr>
          <p:cNvPr id="7" name="TextBox 6">
            <a:extLst>
              <a:ext uri="{FF2B5EF4-FFF2-40B4-BE49-F238E27FC236}">
                <a16:creationId xmlns:a16="http://schemas.microsoft.com/office/drawing/2014/main" id="{5D35D3E7-4F9C-B44A-8906-8DA3AA723265}"/>
              </a:ext>
            </a:extLst>
          </p:cNvPr>
          <p:cNvSpPr txBox="1"/>
          <p:nvPr/>
        </p:nvSpPr>
        <p:spPr>
          <a:xfrm>
            <a:off x="8277101" y="5984902"/>
            <a:ext cx="2290692" cy="369332"/>
          </a:xfrm>
          <a:prstGeom prst="rect">
            <a:avLst/>
          </a:prstGeom>
          <a:noFill/>
        </p:spPr>
        <p:txBody>
          <a:bodyPr wrap="none" rtlCol="0">
            <a:spAutoFit/>
          </a:bodyPr>
          <a:lstStyle/>
          <a:p>
            <a:r>
              <a:rPr lang="en-US" dirty="0"/>
              <a:t>Walk time: 30 seconds</a:t>
            </a:r>
          </a:p>
        </p:txBody>
      </p:sp>
    </p:spTree>
    <p:extLst>
      <p:ext uri="{BB962C8B-B14F-4D97-AF65-F5344CB8AC3E}">
        <p14:creationId xmlns:p14="http://schemas.microsoft.com/office/powerpoint/2010/main" val="175863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Graph Model</a:t>
            </a:r>
          </a:p>
        </p:txBody>
      </p:sp>
      <p:sp>
        <p:nvSpPr>
          <p:cNvPr id="3" name="Text Placeholder 2"/>
          <p:cNvSpPr>
            <a:spLocks noGrp="1"/>
          </p:cNvSpPr>
          <p:nvPr>
            <p:ph idx="1"/>
          </p:nvPr>
        </p:nvSpPr>
        <p:spPr>
          <a:xfrm>
            <a:off x="451944" y="3436354"/>
            <a:ext cx="11288111" cy="2652414"/>
          </a:xfrm>
        </p:spPr>
        <p:txBody>
          <a:bodyPr vert="horz" wrap="square" lIns="62335" tIns="62335" rIns="62335" bIns="62335" rtlCol="0" anchor="t" anchorCtr="0">
            <a:noAutofit/>
          </a:bodyPr>
          <a:lstStyle/>
          <a:p>
            <a:pPr marL="311719" indent="-311719">
              <a:buSzPct val="120000"/>
              <a:buFont typeface="Arial" charset="0"/>
              <a:buChar char="•"/>
            </a:pPr>
            <a:r>
              <a:rPr lang="en-US" sz="2454" dirty="0"/>
              <a:t>If two physical items are related, they have a relationships arc between them, and we model it like the above</a:t>
            </a:r>
          </a:p>
          <a:p>
            <a:pPr marL="311719" indent="-311719">
              <a:buSzPct val="120000"/>
              <a:buFont typeface="Arial" charset="0"/>
              <a:buChar char="•"/>
            </a:pPr>
            <a:r>
              <a:rPr lang="en-US" sz="2454" dirty="0"/>
              <a:t>We build a “logical” data model that has this link</a:t>
            </a:r>
          </a:p>
          <a:p>
            <a:pPr marL="311719" indent="-311719">
              <a:buSzPct val="120000"/>
              <a:buFont typeface="Arial" charset="0"/>
              <a:buChar char="•"/>
            </a:pPr>
            <a:r>
              <a:rPr lang="en-US" sz="2454" dirty="0"/>
              <a:t>In a native graph, the vertexes are loaded into memory and then the physical memory addresses of each link is also reflected in each of the nodes</a:t>
            </a:r>
          </a:p>
          <a:p>
            <a:pPr marL="311719" indent="-311719">
              <a:buSzPct val="120000"/>
              <a:buFont typeface="Arial" charset="0"/>
              <a:buChar char="•"/>
            </a:pPr>
            <a:endParaRPr lang="en-US" sz="2454" dirty="0"/>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a:p>
        </p:txBody>
      </p:sp>
      <p:sp>
        <p:nvSpPr>
          <p:cNvPr id="5" name="Oval 4"/>
          <p:cNvSpPr/>
          <p:nvPr/>
        </p:nvSpPr>
        <p:spPr>
          <a:xfrm>
            <a:off x="2565070" y="1937344"/>
            <a:ext cx="1778944" cy="61171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Dan</a:t>
            </a:r>
          </a:p>
        </p:txBody>
      </p:sp>
      <p:sp>
        <p:nvSpPr>
          <p:cNvPr id="7" name="Oval 6"/>
          <p:cNvSpPr/>
          <p:nvPr/>
        </p:nvSpPr>
        <p:spPr>
          <a:xfrm>
            <a:off x="7958400" y="1937421"/>
            <a:ext cx="1658920" cy="61171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Ann</a:t>
            </a:r>
          </a:p>
        </p:txBody>
      </p:sp>
      <p:cxnSp>
        <p:nvCxnSpPr>
          <p:cNvPr id="9" name="Straight Arrow Connector 8"/>
          <p:cNvCxnSpPr>
            <a:cxnSpLocks/>
            <a:stCxn id="5" idx="6"/>
            <a:endCxn id="7" idx="2"/>
          </p:cNvCxnSpPr>
          <p:nvPr/>
        </p:nvCxnSpPr>
        <p:spPr>
          <a:xfrm>
            <a:off x="4344014" y="2243203"/>
            <a:ext cx="3614386" cy="77"/>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FB11F5-A063-9142-B520-140C914494D1}"/>
              </a:ext>
            </a:extLst>
          </p:cNvPr>
          <p:cNvSpPr txBox="1"/>
          <p:nvPr/>
        </p:nvSpPr>
        <p:spPr>
          <a:xfrm>
            <a:off x="5117911" y="1779570"/>
            <a:ext cx="2066591" cy="461665"/>
          </a:xfrm>
          <a:prstGeom prst="rect">
            <a:avLst/>
          </a:prstGeom>
          <a:noFill/>
        </p:spPr>
        <p:txBody>
          <a:bodyPr wrap="none" rtlCol="0">
            <a:spAutoFit/>
          </a:bodyPr>
          <a:lstStyle/>
          <a:p>
            <a:pPr algn="ctr"/>
            <a:r>
              <a:rPr lang="en-US" sz="2400" b="1" dirty="0"/>
              <a:t>NEIGHBOR_OF</a:t>
            </a:r>
          </a:p>
        </p:txBody>
      </p:sp>
    </p:spTree>
    <p:extLst>
      <p:ext uri="{BB962C8B-B14F-4D97-AF65-F5344CB8AC3E}">
        <p14:creationId xmlns:p14="http://schemas.microsoft.com/office/powerpoint/2010/main" val="3042753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Ten-Slides.potx" id="{0AE0BDF8-842B-FC4A-9501-9A501391D91C}" vid="{8AE27589-27BC-1644-B147-FFB990237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Graphs-in-20-minutes</Template>
  <TotalTime>16240</TotalTime>
  <Words>2331</Words>
  <Application>Microsoft Macintosh PowerPoint</Application>
  <PresentationFormat>Widescreen</PresentationFormat>
  <Paragraphs>307</Paragraphs>
  <Slides>25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 Chancery</vt:lpstr>
      <vt:lpstr>Arial</vt:lpstr>
      <vt:lpstr>Arial Narrow</vt:lpstr>
      <vt:lpstr>Calibri</vt:lpstr>
      <vt:lpstr>Office Theme</vt:lpstr>
      <vt:lpstr>Introduction to Graph Technologies</vt:lpstr>
      <vt:lpstr>Hello, my name is </vt:lpstr>
      <vt:lpstr>Public Slides are Available</vt:lpstr>
      <vt:lpstr>Graph Databases are HOT!</vt:lpstr>
      <vt:lpstr>Six database architectures</vt:lpstr>
      <vt:lpstr>Relational vs. Graph</vt:lpstr>
      <vt:lpstr>Graph Stories and Metaphors</vt:lpstr>
      <vt:lpstr>How do you get to your neighbor’s house?</vt:lpstr>
      <vt:lpstr>Logical Graph Model</vt:lpstr>
      <vt:lpstr>Relational Database Use Indexes</vt:lpstr>
      <vt:lpstr>Graphs and the “Open World” Assumption</vt:lpstr>
      <vt:lpstr>The Knowledge Triangle</vt:lpstr>
      <vt:lpstr>From Raw Data to Wisdom</vt:lpstr>
      <vt:lpstr>Our Brains are Graphs</vt:lpstr>
      <vt:lpstr>PowerPoint Presentation</vt:lpstr>
      <vt:lpstr>How does a small change impact the stability of your queries?</vt:lpstr>
      <vt:lpstr>When to use a graph database</vt:lpstr>
      <vt:lpstr>The Deep Learning Bartender</vt:lpstr>
      <vt:lpstr>Explainable AI Models are Graphs</vt:lpstr>
      <vt:lpstr>What is the Value of Connected Data?</vt:lpstr>
      <vt:lpstr>NLP Processed Documents are Graphs</vt:lpstr>
      <vt:lpstr>Medical Vocabularies are Graphs (UMLS)</vt:lpstr>
      <vt:lpstr>Sample Graph Traversal Patterns</vt:lpstr>
      <vt:lpstr>Suggested Research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Databases</dc:title>
  <dc:creator>Microsoft Office User</dc:creator>
  <cp:lastModifiedBy>McCreary, Dan G</cp:lastModifiedBy>
  <cp:revision>39</cp:revision>
  <dcterms:created xsi:type="dcterms:W3CDTF">2018-03-15T20:45:37Z</dcterms:created>
  <dcterms:modified xsi:type="dcterms:W3CDTF">2020-04-07T22:16:20Z</dcterms:modified>
</cp:coreProperties>
</file>